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320" r:id="rId4"/>
    <p:sldId id="260" r:id="rId5"/>
    <p:sldId id="321" r:id="rId6"/>
    <p:sldId id="324" r:id="rId7"/>
    <p:sldId id="325" r:id="rId8"/>
    <p:sldId id="326" r:id="rId9"/>
    <p:sldId id="328" r:id="rId10"/>
    <p:sldId id="329" r:id="rId11"/>
    <p:sldId id="331" r:id="rId12"/>
    <p:sldId id="332" r:id="rId13"/>
    <p:sldId id="333" r:id="rId14"/>
    <p:sldId id="334" r:id="rId15"/>
    <p:sldId id="335" r:id="rId16"/>
    <p:sldId id="336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Muli" pitchFamily="2" charset="0"/>
      <p:regular r:id="rId29"/>
      <p:bold r:id="rId30"/>
      <p:italic r:id="rId31"/>
      <p:boldItalic r:id="rId32"/>
    </p:embeddedFont>
    <p:embeddedFont>
      <p:font typeface="Oswald Medium" pitchFamily="2" charset="0"/>
      <p:regular r:id="rId33"/>
    </p:embeddedFont>
    <p:embeddedFont>
      <p:font typeface="Poppins Light" panose="00000400000000000000" pitchFamily="2" charset="0"/>
      <p:regular r:id="rId34"/>
      <p: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Medium" panose="02000000000000000000" pitchFamily="2" charset="0"/>
      <p:regular r:id="rId40"/>
      <p: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CFD9"/>
    <a:srgbClr val="D3455B"/>
    <a:srgbClr val="7F2CFF"/>
    <a:srgbClr val="3E89FC"/>
    <a:srgbClr val="333F50"/>
    <a:srgbClr val="283703"/>
    <a:srgbClr val="E856F5"/>
    <a:srgbClr val="ACA0F7"/>
    <a:srgbClr val="F84EFC"/>
    <a:srgbClr val="3E3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AE6D5-361F-4FA9-90E2-F77234B1B997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89112-6BB8-4EA7-8889-755DF62843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589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DA6B1-B7D8-4C22-97EF-D8605D68E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CAABF-4AE3-4206-890B-C3D862B62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A3714-A00A-4CB4-9642-B0D5C5B0D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E111-0DE1-43A1-AB84-24E89E7F6AD6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869B4-0A06-486B-BD77-24358EBB4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3D17D-23F0-4984-92FD-2440A8E3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646B-DA1D-457A-B9DB-B1C0BFFE2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837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A5719-FA88-4786-BB3A-DAEB7379F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D063B7-E6AE-42B7-845C-427357611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97999-6F31-4CB5-BA88-DC90B6EF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E111-0DE1-43A1-AB84-24E89E7F6AD6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C1FC5-18BA-4D1D-91EA-4B8F19123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C3148-E524-4EE9-918D-362C381E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646B-DA1D-457A-B9DB-B1C0BFFE2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5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5D8455-A2AA-4D67-AA57-75A09F9E5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C8E58B-9082-4A98-91EA-617EDA9E45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C44CA-0D45-43AD-8316-C33FBF88E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E111-0DE1-43A1-AB84-24E89E7F6AD6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EABF4-B7AF-48CD-B80F-BAA5AF402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7371E-AC75-4D3C-930B-6C38873E7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646B-DA1D-457A-B9DB-B1C0BFFE2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612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213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E4C3-F3D4-481A-9C47-41844292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E93A1-3708-40A8-ABC1-A4645A6A8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E391B-7D87-4784-A3C6-B09C23164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E111-0DE1-43A1-AB84-24E89E7F6AD6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BE798-1486-4D33-B9F3-8EF3A646F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13B89-61A2-48C1-8764-A0A5A2F3C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646B-DA1D-457A-B9DB-B1C0BFFE2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599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A833-8DCB-427C-9FE4-7727ED35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A8475-A346-4B2D-92C0-659207C5B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08A12-7AAE-429D-9DAD-BFB97533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E111-0DE1-43A1-AB84-24E89E7F6AD6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EF32E-29FE-4A84-8BDF-5EFE8270B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737FA-743E-41D6-9C39-D0B489EAA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646B-DA1D-457A-B9DB-B1C0BFFE2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69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5949-FFDA-466B-B840-BA266C9F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BD2B-54C8-45F0-90E0-825B2A8B4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BDF11-002B-4F7E-9863-91E02D4F6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1E610-8BD0-4014-9E37-4DD9BB4C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E111-0DE1-43A1-AB84-24E89E7F6AD6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CC592-C499-4E04-918F-603CA0FA0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F375D-4649-48FA-B109-621B84EC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646B-DA1D-457A-B9DB-B1C0BFFE2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2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5B17-AC02-4792-9BB6-57B348506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12E5D-B10E-4D1F-BC41-C67F3AFE5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9EF8E-8DA7-4ECE-9392-0D7086FBE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F9380-29AD-4971-87E1-B36E21E65F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9BDC0C-A798-4745-852E-BC51B7E383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FDB2CA-AFAC-4FFD-8747-6A529F47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E111-0DE1-43A1-AB84-24E89E7F6AD6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097896-3A9C-4953-8CF0-58CDF97F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7DA07A-51B9-4334-A4BC-43DE31E5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646B-DA1D-457A-B9DB-B1C0BFFE2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339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58F98-A1F9-4409-917B-D9556C3D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B1CC01-6F3B-4B33-9783-3C911CCEB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E111-0DE1-43A1-AB84-24E89E7F6AD6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4C4ED-C303-4B6B-8E3C-6A29DC55E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32EC5-3CA7-4813-8112-B7A6E3C83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646B-DA1D-457A-B9DB-B1C0BFFE2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262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6396A9-9A9A-4E23-9F7A-4DC7C190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E111-0DE1-43A1-AB84-24E89E7F6AD6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855701-E966-4508-961E-0DFF9AF0D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31B04-D656-41F7-834B-3BFC14BD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646B-DA1D-457A-B9DB-B1C0BFFE2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83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3233D-2A79-4D65-BCF5-C5786E2E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4B39-2848-46BC-9AE2-F81C58080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00E729-2662-4C42-9C8B-7147B1BFA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42627-C732-48A7-AFA2-F6CF9C8C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E111-0DE1-43A1-AB84-24E89E7F6AD6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3C5CE-26B4-4BA9-B495-9F6C7F704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C483E-DC24-45DA-8A30-D4DFE53EF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646B-DA1D-457A-B9DB-B1C0BFFE2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822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F5DE7-8AFB-4B5B-9DB5-78446204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1A40E4-D765-4214-942E-E6BEF69CCC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4EF0E-9993-48E2-BDA7-57C81E3C5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791D13-026A-422A-ACD2-4A7494F1E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E111-0DE1-43A1-AB84-24E89E7F6AD6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7A1B5-56C1-4516-88FB-8888DBAAC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2E218-FA48-49B4-ADBA-6C929C65B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7646B-DA1D-457A-B9DB-B1C0BFFE2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065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2C6E0-4546-4FE1-86EB-FDF029A8F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06779-31B9-4A91-8E82-3BA541DB1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EE354-1616-49E4-8886-5C89E4FA2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8E111-0DE1-43A1-AB84-24E89E7F6AD6}" type="datetimeFigureOut">
              <a:rPr lang="en-IN" smtClean="0"/>
              <a:t>05-09-2020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BBA95-DC55-4A42-B231-17FCB7312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3097B-5835-4A7C-9756-5B542FE1A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7646B-DA1D-457A-B9DB-B1C0BFFE2B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166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3E2A6-D443-4CBE-B074-BF24BEF41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3571" y="5141167"/>
            <a:ext cx="6204857" cy="53184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INTRODUCTION, HISTORY, INSTRUCTION SET, SECURITY AND LIVE</a:t>
            </a:r>
            <a:b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DEMONSTRATION</a:t>
            </a:r>
            <a:endParaRPr lang="en-IN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305D0-85EA-48C8-876F-12058BB6F315}"/>
              </a:ext>
            </a:extLst>
          </p:cNvPr>
          <p:cNvSpPr txBox="1"/>
          <p:nvPr/>
        </p:nvSpPr>
        <p:spPr>
          <a:xfrm>
            <a:off x="3131071" y="6093968"/>
            <a:ext cx="2634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 Midhun Suresh </a:t>
            </a:r>
            <a:r>
              <a:rPr lang="en-US" sz="12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| S7CS2 | Roll 47</a:t>
            </a:r>
            <a:endParaRPr lang="en-IN" sz="12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836222-C773-431E-B453-E548E8165970}"/>
              </a:ext>
            </a:extLst>
          </p:cNvPr>
          <p:cNvSpPr txBox="1"/>
          <p:nvPr/>
        </p:nvSpPr>
        <p:spPr>
          <a:xfrm>
            <a:off x="6817505" y="6093967"/>
            <a:ext cx="2634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Guided by </a:t>
            </a:r>
            <a:r>
              <a:rPr lang="en-US" sz="12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Mr. Shibu V S</a:t>
            </a:r>
            <a:endParaRPr lang="en-IN" sz="1200" b="1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662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A5F8DB-0C6B-4CFD-9185-9A756E449F2F}"/>
              </a:ext>
            </a:extLst>
          </p:cNvPr>
          <p:cNvSpPr txBox="1"/>
          <p:nvPr/>
        </p:nvSpPr>
        <p:spPr>
          <a:xfrm>
            <a:off x="2350808" y="1705229"/>
            <a:ext cx="74903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solidFill>
                  <a:srgbClr val="654FF0"/>
                </a:solidFill>
              </a:rPr>
              <a:t>Common Instructions in WASM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384C0-FA42-45CB-8C37-A7EA5FDFB956}"/>
              </a:ext>
            </a:extLst>
          </p:cNvPr>
          <p:cNvSpPr txBox="1"/>
          <p:nvPr/>
        </p:nvSpPr>
        <p:spPr>
          <a:xfrm>
            <a:off x="3721600" y="2627865"/>
            <a:ext cx="47488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Numeric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add, sub, </a:t>
            </a:r>
            <a:r>
              <a:rPr lang="en-IN" sz="2800" dirty="0" err="1"/>
              <a:t>mul</a:t>
            </a:r>
            <a:r>
              <a:rPr lang="en-IN" sz="2800" dirty="0"/>
              <a:t>, </a:t>
            </a:r>
            <a:r>
              <a:rPr lang="en-IN" sz="2800" dirty="0" err="1"/>
              <a:t>div_</a:t>
            </a:r>
            <a:r>
              <a:rPr lang="en-IN" sz="2800" b="1" dirty="0" err="1"/>
              <a:t>sx</a:t>
            </a:r>
            <a:r>
              <a:rPr lang="en-IN" sz="2800" dirty="0"/>
              <a:t>, </a:t>
            </a:r>
            <a:r>
              <a:rPr lang="en-IN" sz="2800" dirty="0" err="1"/>
              <a:t>rem_</a:t>
            </a:r>
            <a:r>
              <a:rPr lang="en-IN" sz="2800" b="1" dirty="0" err="1"/>
              <a:t>sx</a:t>
            </a:r>
            <a:endParaRPr lang="en-IN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abs, neg, sqrt, ceil, floor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err="1">
                <a:effectLst/>
              </a:rPr>
              <a:t>eq</a:t>
            </a:r>
            <a:r>
              <a:rPr lang="en-IN" sz="2800" dirty="0">
                <a:effectLst/>
              </a:rPr>
              <a:t>, ne, </a:t>
            </a:r>
            <a:r>
              <a:rPr lang="en-IN" sz="2800" dirty="0" err="1">
                <a:effectLst/>
              </a:rPr>
              <a:t>lt</a:t>
            </a:r>
            <a:r>
              <a:rPr lang="en-IN" sz="2800" dirty="0"/>
              <a:t>, </a:t>
            </a:r>
            <a:r>
              <a:rPr lang="en-IN" sz="2800" dirty="0" err="1">
                <a:effectLst/>
              </a:rPr>
              <a:t>gt</a:t>
            </a:r>
            <a:r>
              <a:rPr lang="en-IN" sz="2800" dirty="0"/>
              <a:t>, </a:t>
            </a:r>
            <a:r>
              <a:rPr lang="en-IN" sz="2800" dirty="0">
                <a:effectLst/>
              </a:rPr>
              <a:t>le</a:t>
            </a:r>
            <a:r>
              <a:rPr lang="en-IN" sz="2800" dirty="0"/>
              <a:t>, </a:t>
            </a:r>
            <a:r>
              <a:rPr lang="en-IN" sz="2800" dirty="0" err="1">
                <a:effectLst/>
              </a:rPr>
              <a:t>ge</a:t>
            </a:r>
            <a:endParaRPr lang="en-IN" sz="28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 err="1"/>
              <a:t>inn</a:t>
            </a:r>
            <a:r>
              <a:rPr lang="en-IN" sz="2800" dirty="0" err="1"/>
              <a:t>.const</a:t>
            </a:r>
            <a:r>
              <a:rPr lang="en-IN" sz="2800" dirty="0"/>
              <a:t>, </a:t>
            </a:r>
            <a:r>
              <a:rPr lang="en-IN" sz="2800" b="1" dirty="0" err="1"/>
              <a:t>fnn</a:t>
            </a:r>
            <a:r>
              <a:rPr lang="en-IN" sz="2800" dirty="0" err="1"/>
              <a:t>.const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397523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A5F8DB-0C6B-4CFD-9185-9A756E449F2F}"/>
              </a:ext>
            </a:extLst>
          </p:cNvPr>
          <p:cNvSpPr txBox="1"/>
          <p:nvPr/>
        </p:nvSpPr>
        <p:spPr>
          <a:xfrm>
            <a:off x="2350808" y="1705229"/>
            <a:ext cx="74903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solidFill>
                  <a:srgbClr val="654FF0"/>
                </a:solidFill>
              </a:rPr>
              <a:t>Common Instructions in WASM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384C0-FA42-45CB-8C37-A7EA5FDFB956}"/>
              </a:ext>
            </a:extLst>
          </p:cNvPr>
          <p:cNvSpPr txBox="1"/>
          <p:nvPr/>
        </p:nvSpPr>
        <p:spPr>
          <a:xfrm>
            <a:off x="3878438" y="2627865"/>
            <a:ext cx="44351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Variable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 err="1"/>
              <a:t>local</a:t>
            </a:r>
            <a:r>
              <a:rPr lang="en-IN" sz="3600" dirty="0" err="1"/>
              <a:t>.get</a:t>
            </a:r>
            <a:r>
              <a:rPr lang="en-IN" sz="3600" dirty="0"/>
              <a:t>, </a:t>
            </a:r>
            <a:r>
              <a:rPr lang="en-IN" sz="3600" b="1" dirty="0" err="1"/>
              <a:t>local</a:t>
            </a:r>
            <a:r>
              <a:rPr lang="en-IN" sz="3600" dirty="0" err="1"/>
              <a:t>.set</a:t>
            </a:r>
            <a:endParaRPr lang="en-I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 err="1"/>
              <a:t>global</a:t>
            </a:r>
            <a:r>
              <a:rPr lang="en-IN" sz="3600" dirty="0" err="1"/>
              <a:t>.get</a:t>
            </a:r>
            <a:r>
              <a:rPr lang="en-IN" sz="3600" b="1" dirty="0"/>
              <a:t>, </a:t>
            </a:r>
            <a:r>
              <a:rPr lang="en-IN" sz="3600" b="1" dirty="0" err="1"/>
              <a:t>global</a:t>
            </a:r>
            <a:r>
              <a:rPr lang="en-IN" sz="3600" dirty="0" err="1"/>
              <a:t>.set</a:t>
            </a:r>
            <a:endParaRPr lang="en-I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 err="1"/>
              <a:t>local</a:t>
            </a:r>
            <a:r>
              <a:rPr lang="en-IN" sz="3600" dirty="0" err="1"/>
              <a:t>.tee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222567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A5F8DB-0C6B-4CFD-9185-9A756E449F2F}"/>
              </a:ext>
            </a:extLst>
          </p:cNvPr>
          <p:cNvSpPr txBox="1"/>
          <p:nvPr/>
        </p:nvSpPr>
        <p:spPr>
          <a:xfrm>
            <a:off x="2350808" y="1705229"/>
            <a:ext cx="74903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solidFill>
                  <a:srgbClr val="654FF0"/>
                </a:solidFill>
              </a:rPr>
              <a:t>Common Instructions in WASM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384C0-FA42-45CB-8C37-A7EA5FDFB956}"/>
              </a:ext>
            </a:extLst>
          </p:cNvPr>
          <p:cNvSpPr txBox="1"/>
          <p:nvPr/>
        </p:nvSpPr>
        <p:spPr>
          <a:xfrm>
            <a:off x="3199695" y="2627865"/>
            <a:ext cx="57926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Memory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 err="1"/>
              <a:t>inn</a:t>
            </a:r>
            <a:r>
              <a:rPr lang="en-IN" sz="3600" dirty="0" err="1"/>
              <a:t>.load</a:t>
            </a:r>
            <a:r>
              <a:rPr lang="en-IN" sz="3600" dirty="0"/>
              <a:t>, </a:t>
            </a:r>
            <a:r>
              <a:rPr lang="en-IN" sz="3600" b="1" dirty="0" err="1"/>
              <a:t>inn</a:t>
            </a:r>
            <a:r>
              <a:rPr lang="en-IN" sz="3600" dirty="0" err="1"/>
              <a:t>.store</a:t>
            </a:r>
            <a:endParaRPr lang="en-I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 err="1"/>
              <a:t>fnn</a:t>
            </a:r>
            <a:r>
              <a:rPr lang="en-IN" sz="3600" dirty="0" err="1"/>
              <a:t>.load</a:t>
            </a:r>
            <a:r>
              <a:rPr lang="en-IN" sz="3600" dirty="0"/>
              <a:t>, </a:t>
            </a:r>
            <a:r>
              <a:rPr lang="en-IN" sz="3600" b="1" dirty="0" err="1"/>
              <a:t>fnn</a:t>
            </a:r>
            <a:r>
              <a:rPr lang="en-IN" sz="3600" dirty="0" err="1"/>
              <a:t>.store</a:t>
            </a:r>
            <a:endParaRPr lang="en-I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 err="1">
                <a:effectLst/>
              </a:rPr>
              <a:t>memory</a:t>
            </a:r>
            <a:r>
              <a:rPr lang="en-IN" sz="3600" dirty="0" err="1">
                <a:effectLst/>
              </a:rPr>
              <a:t>.size</a:t>
            </a:r>
            <a:r>
              <a:rPr lang="en-IN" sz="3600" dirty="0">
                <a:effectLst/>
              </a:rPr>
              <a:t>, </a:t>
            </a:r>
            <a:r>
              <a:rPr lang="en-IN" sz="3600" b="1" dirty="0" err="1">
                <a:effectLst/>
              </a:rPr>
              <a:t>memory</a:t>
            </a:r>
            <a:r>
              <a:rPr lang="en-IN" sz="3600" dirty="0" err="1">
                <a:effectLst/>
              </a:rPr>
              <a:t>.grow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10063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A5F8DB-0C6B-4CFD-9185-9A756E449F2F}"/>
              </a:ext>
            </a:extLst>
          </p:cNvPr>
          <p:cNvSpPr txBox="1"/>
          <p:nvPr/>
        </p:nvSpPr>
        <p:spPr>
          <a:xfrm>
            <a:off x="2350808" y="1705229"/>
            <a:ext cx="74903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solidFill>
                  <a:srgbClr val="654FF0"/>
                </a:solidFill>
              </a:rPr>
              <a:t>Common Instructions in WASM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384C0-FA42-45CB-8C37-A7EA5FDFB956}"/>
              </a:ext>
            </a:extLst>
          </p:cNvPr>
          <p:cNvSpPr txBox="1"/>
          <p:nvPr/>
        </p:nvSpPr>
        <p:spPr>
          <a:xfrm>
            <a:off x="3665463" y="2627865"/>
            <a:ext cx="48610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Control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 err="1"/>
              <a:t>nop</a:t>
            </a:r>
            <a:r>
              <a:rPr lang="en-IN" sz="3600" dirty="0"/>
              <a:t>, unreachable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block, loop, if, else,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 err="1">
                <a:effectLst/>
              </a:rPr>
              <a:t>br</a:t>
            </a:r>
            <a:r>
              <a:rPr lang="en-IN" sz="3600" dirty="0">
                <a:effectLst/>
              </a:rPr>
              <a:t>, </a:t>
            </a:r>
            <a:r>
              <a:rPr lang="en-IN" sz="3600" dirty="0" err="1">
                <a:effectLst/>
              </a:rPr>
              <a:t>br_if</a:t>
            </a:r>
            <a:r>
              <a:rPr lang="en-IN" sz="3600" dirty="0">
                <a:effectLst/>
              </a:rPr>
              <a:t>, </a:t>
            </a:r>
            <a:r>
              <a:rPr lang="en-IN" sz="3600" dirty="0" err="1">
                <a:effectLst/>
              </a:rPr>
              <a:t>br_table</a:t>
            </a:r>
            <a:endParaRPr lang="en-IN" sz="36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call, </a:t>
            </a:r>
            <a:r>
              <a:rPr lang="en-IN" sz="3600" dirty="0" err="1"/>
              <a:t>call_indirect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543077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4">
            <a:extLst>
              <a:ext uri="{FF2B5EF4-FFF2-40B4-BE49-F238E27FC236}">
                <a16:creationId xmlns:a16="http://schemas.microsoft.com/office/drawing/2014/main" id="{D12B4803-8C50-4409-B900-D631898BBD15}"/>
              </a:ext>
            </a:extLst>
          </p:cNvPr>
          <p:cNvSpPr/>
          <p:nvPr/>
        </p:nvSpPr>
        <p:spPr>
          <a:xfrm>
            <a:off x="2478586" y="1314466"/>
            <a:ext cx="1831844" cy="1831845"/>
          </a:xfrm>
          <a:prstGeom prst="roundRect">
            <a:avLst/>
          </a:prstGeom>
          <a:solidFill>
            <a:schemeClr val="bg1"/>
          </a:solidFill>
          <a:ln w="127000" cap="flat">
            <a:solidFill>
              <a:srgbClr val="3E89FC"/>
            </a:solidFill>
            <a:prstDash val="solid"/>
            <a:miter/>
          </a:ln>
          <a:effectLst/>
        </p:spPr>
        <p:txBody>
          <a:bodyPr tIns="43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Bound Checks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Isolated Memory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Garbage Collected</a:t>
            </a:r>
            <a:endParaRPr lang="ko-KR" altLang="en-US" sz="1200" b="1" dirty="0"/>
          </a:p>
        </p:txBody>
      </p:sp>
      <p:sp>
        <p:nvSpPr>
          <p:cNvPr id="3" name="사각형: 둥근 모서리 5">
            <a:extLst>
              <a:ext uri="{FF2B5EF4-FFF2-40B4-BE49-F238E27FC236}">
                <a16:creationId xmlns:a16="http://schemas.microsoft.com/office/drawing/2014/main" id="{779F2855-B00F-4366-BCBB-0F37F0811DCB}"/>
              </a:ext>
            </a:extLst>
          </p:cNvPr>
          <p:cNvSpPr/>
          <p:nvPr/>
        </p:nvSpPr>
        <p:spPr>
          <a:xfrm>
            <a:off x="7875440" y="1314476"/>
            <a:ext cx="1831834" cy="1831835"/>
          </a:xfrm>
          <a:prstGeom prst="roundRect">
            <a:avLst/>
          </a:prstGeom>
          <a:solidFill>
            <a:schemeClr val="bg1"/>
          </a:solidFill>
          <a:ln w="127000" cap="flat">
            <a:solidFill>
              <a:srgbClr val="3E3BEA"/>
            </a:solidFill>
            <a:prstDash val="solid"/>
            <a:miter/>
          </a:ln>
          <a:effectLst/>
        </p:spPr>
        <p:txBody>
          <a:bodyPr tIns="43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Control-Flow Integrity</a:t>
            </a:r>
            <a:endParaRPr lang="en-IN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b="1" dirty="0"/>
              <a:t>Labels based on nesting</a:t>
            </a:r>
            <a:endParaRPr lang="en-US" altLang="ko-KR" sz="1200" b="1" dirty="0"/>
          </a:p>
        </p:txBody>
      </p:sp>
      <p:sp>
        <p:nvSpPr>
          <p:cNvPr id="4" name="사각형: 둥근 모서리 6">
            <a:extLst>
              <a:ext uri="{FF2B5EF4-FFF2-40B4-BE49-F238E27FC236}">
                <a16:creationId xmlns:a16="http://schemas.microsoft.com/office/drawing/2014/main" id="{E8654606-39A8-4486-B8EB-F3A0FEC724F0}"/>
              </a:ext>
            </a:extLst>
          </p:cNvPr>
          <p:cNvSpPr/>
          <p:nvPr/>
        </p:nvSpPr>
        <p:spPr>
          <a:xfrm>
            <a:off x="5180078" y="4639296"/>
            <a:ext cx="1831844" cy="1831845"/>
          </a:xfrm>
          <a:prstGeom prst="roundRect">
            <a:avLst/>
          </a:prstGeom>
          <a:solidFill>
            <a:schemeClr val="bg1"/>
          </a:solidFill>
          <a:ln w="127000" cap="flat">
            <a:solidFill>
              <a:srgbClr val="7F2CFF"/>
            </a:solidFill>
            <a:prstDash val="solid"/>
            <a:miter/>
          </a:ln>
          <a:effectLst/>
        </p:spPr>
        <p:txBody>
          <a:bodyPr tIns="432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Runs in additional Sandbox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/>
              <a:t>Restricted by rules</a:t>
            </a:r>
          </a:p>
          <a:p>
            <a:r>
              <a:rPr lang="en-US" altLang="ko-KR" sz="1200" b="1" dirty="0" err="1"/>
              <a:t>Eg</a:t>
            </a:r>
            <a:r>
              <a:rPr lang="en-US" altLang="ko-KR" sz="1200" b="1" dirty="0"/>
              <a:t>: Same Origin Policy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0E3A1E-5819-4204-90E4-B9D38CA34893}"/>
              </a:ext>
            </a:extLst>
          </p:cNvPr>
          <p:cNvSpPr txBox="1"/>
          <p:nvPr/>
        </p:nvSpPr>
        <p:spPr>
          <a:xfrm>
            <a:off x="1062330" y="167965"/>
            <a:ext cx="440696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Roboto Medium" panose="02000000000000000000" pitchFamily="2" charset="0"/>
                <a:ea typeface="Roboto Medium" panose="02000000000000000000" pitchFamily="2" charset="0"/>
                <a:cs typeface="Arial" panose="020B0604020202020204" pitchFamily="34" charset="0"/>
              </a:rPr>
              <a:t>SECURITY</a:t>
            </a:r>
            <a:endParaRPr lang="ko-KR" altLang="en-US" sz="3200" b="1" dirty="0">
              <a:latin typeface="Roboto Medium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19">
            <a:extLst>
              <a:ext uri="{FF2B5EF4-FFF2-40B4-BE49-F238E27FC236}">
                <a16:creationId xmlns:a16="http://schemas.microsoft.com/office/drawing/2014/main" id="{0A52FF93-888F-4C01-918B-490FFE71C015}"/>
              </a:ext>
            </a:extLst>
          </p:cNvPr>
          <p:cNvSpPr/>
          <p:nvPr/>
        </p:nvSpPr>
        <p:spPr>
          <a:xfrm>
            <a:off x="4886313" y="1737375"/>
            <a:ext cx="1165958" cy="1165956"/>
          </a:xfrm>
          <a:prstGeom prst="roundRect">
            <a:avLst/>
          </a:prstGeom>
          <a:solidFill>
            <a:srgbClr val="3E89FC"/>
          </a:solidFill>
          <a:ln w="9525" cap="flat">
            <a:noFill/>
            <a:prstDash val="solid"/>
            <a:miter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Memory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20">
            <a:extLst>
              <a:ext uri="{FF2B5EF4-FFF2-40B4-BE49-F238E27FC236}">
                <a16:creationId xmlns:a16="http://schemas.microsoft.com/office/drawing/2014/main" id="{1666CF79-7EDD-482E-AF8D-3C489A3B39F1}"/>
              </a:ext>
            </a:extLst>
          </p:cNvPr>
          <p:cNvSpPr/>
          <p:nvPr/>
        </p:nvSpPr>
        <p:spPr>
          <a:xfrm>
            <a:off x="6139717" y="1737375"/>
            <a:ext cx="1165958" cy="1165956"/>
          </a:xfrm>
          <a:prstGeom prst="roundRect">
            <a:avLst/>
          </a:prstGeom>
          <a:solidFill>
            <a:srgbClr val="3E3BEA"/>
          </a:solidFill>
          <a:ln w="9525" cap="flat">
            <a:noFill/>
            <a:prstDash val="solid"/>
            <a:miter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Validation</a:t>
            </a:r>
            <a:endParaRPr lang="ko-KR" altLang="en-US" sz="500" b="1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21">
            <a:extLst>
              <a:ext uri="{FF2B5EF4-FFF2-40B4-BE49-F238E27FC236}">
                <a16:creationId xmlns:a16="http://schemas.microsoft.com/office/drawing/2014/main" id="{31421CE1-987E-439B-BDD3-3A3127730FCE}"/>
              </a:ext>
            </a:extLst>
          </p:cNvPr>
          <p:cNvSpPr/>
          <p:nvPr/>
        </p:nvSpPr>
        <p:spPr>
          <a:xfrm>
            <a:off x="5513021" y="3023388"/>
            <a:ext cx="1165958" cy="1165956"/>
          </a:xfrm>
          <a:prstGeom prst="roundRect">
            <a:avLst/>
          </a:prstGeom>
          <a:solidFill>
            <a:srgbClr val="7F2CFF"/>
          </a:solidFill>
          <a:ln w="9525" cap="flat">
            <a:noFill/>
            <a:prstDash val="solid"/>
            <a:miter/>
          </a:ln>
        </p:spPr>
        <p:txBody>
          <a:bodyPr lIns="36000" tIns="36000" rIns="36000" bIns="36000"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Sandbox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9" name="자유형: 도형 194">
            <a:extLst>
              <a:ext uri="{FF2B5EF4-FFF2-40B4-BE49-F238E27FC236}">
                <a16:creationId xmlns:a16="http://schemas.microsoft.com/office/drawing/2014/main" id="{BC41AF69-025B-4399-88FC-0FED4F104A38}"/>
              </a:ext>
            </a:extLst>
          </p:cNvPr>
          <p:cNvSpPr/>
          <p:nvPr/>
        </p:nvSpPr>
        <p:spPr>
          <a:xfrm>
            <a:off x="5897672" y="4763278"/>
            <a:ext cx="390525" cy="390525"/>
          </a:xfrm>
          <a:custGeom>
            <a:avLst/>
            <a:gdLst>
              <a:gd name="connsiteX0" fmla="*/ 363331 w 390525"/>
              <a:gd name="connsiteY0" fmla="*/ 29790 h 390525"/>
              <a:gd name="connsiteX1" fmla="*/ 253413 w 390525"/>
              <a:gd name="connsiteY1" fmla="*/ 29790 h 390525"/>
              <a:gd name="connsiteX2" fmla="*/ 139779 w 390525"/>
              <a:gd name="connsiteY2" fmla="*/ 143423 h 390525"/>
              <a:gd name="connsiteX3" fmla="*/ 139779 w 390525"/>
              <a:gd name="connsiteY3" fmla="*/ 143423 h 390525"/>
              <a:gd name="connsiteX4" fmla="*/ 29861 w 390525"/>
              <a:gd name="connsiteY4" fmla="*/ 253341 h 390525"/>
              <a:gd name="connsiteX5" fmla="*/ 29861 w 390525"/>
              <a:gd name="connsiteY5" fmla="*/ 363260 h 390525"/>
              <a:gd name="connsiteX6" fmla="*/ 139779 w 390525"/>
              <a:gd name="connsiteY6" fmla="*/ 363260 h 390525"/>
              <a:gd name="connsiteX7" fmla="*/ 249698 w 390525"/>
              <a:gd name="connsiteY7" fmla="*/ 253341 h 390525"/>
              <a:gd name="connsiteX8" fmla="*/ 249698 w 390525"/>
              <a:gd name="connsiteY8" fmla="*/ 253341 h 390525"/>
              <a:gd name="connsiteX9" fmla="*/ 363331 w 390525"/>
              <a:gd name="connsiteY9" fmla="*/ 139708 h 390525"/>
              <a:gd name="connsiteX10" fmla="*/ 363331 w 390525"/>
              <a:gd name="connsiteY10" fmla="*/ 29790 h 390525"/>
              <a:gd name="connsiteX11" fmla="*/ 124063 w 390525"/>
              <a:gd name="connsiteY11" fmla="*/ 347544 h 390525"/>
              <a:gd name="connsiteX12" fmla="*/ 45577 w 390525"/>
              <a:gd name="connsiteY12" fmla="*/ 347544 h 390525"/>
              <a:gd name="connsiteX13" fmla="*/ 45577 w 390525"/>
              <a:gd name="connsiteY13" fmla="*/ 269058 h 390525"/>
              <a:gd name="connsiteX14" fmla="*/ 155496 w 390525"/>
              <a:gd name="connsiteY14" fmla="*/ 159139 h 390525"/>
              <a:gd name="connsiteX15" fmla="*/ 241030 w 390525"/>
              <a:gd name="connsiteY15" fmla="*/ 167807 h 390525"/>
              <a:gd name="connsiteX16" fmla="*/ 224742 w 390525"/>
              <a:gd name="connsiteY16" fmla="*/ 184095 h 390525"/>
              <a:gd name="connsiteX17" fmla="*/ 171116 w 390525"/>
              <a:gd name="connsiteY17" fmla="*/ 174950 h 390525"/>
              <a:gd name="connsiteX18" fmla="*/ 61198 w 390525"/>
              <a:gd name="connsiteY18" fmla="*/ 284869 h 390525"/>
              <a:gd name="connsiteX19" fmla="*/ 61198 w 390525"/>
              <a:gd name="connsiteY19" fmla="*/ 332018 h 390525"/>
              <a:gd name="connsiteX20" fmla="*/ 108347 w 390525"/>
              <a:gd name="connsiteY20" fmla="*/ 332018 h 390525"/>
              <a:gd name="connsiteX21" fmla="*/ 168545 w 390525"/>
              <a:gd name="connsiteY21" fmla="*/ 271820 h 390525"/>
              <a:gd name="connsiteX22" fmla="*/ 195500 w 390525"/>
              <a:gd name="connsiteY22" fmla="*/ 276296 h 390525"/>
              <a:gd name="connsiteX23" fmla="*/ 124063 w 390525"/>
              <a:gd name="connsiteY23" fmla="*/ 347544 h 390525"/>
              <a:gd name="connsiteX24" fmla="*/ 202644 w 390525"/>
              <a:gd name="connsiteY24" fmla="*/ 206288 h 390525"/>
              <a:gd name="connsiteX25" fmla="*/ 186928 w 390525"/>
              <a:gd name="connsiteY25" fmla="*/ 206288 h 390525"/>
              <a:gd name="connsiteX26" fmla="*/ 186928 w 390525"/>
              <a:gd name="connsiteY26" fmla="*/ 190572 h 390525"/>
              <a:gd name="connsiteX27" fmla="*/ 202644 w 390525"/>
              <a:gd name="connsiteY27" fmla="*/ 190572 h 390525"/>
              <a:gd name="connsiteX28" fmla="*/ 202644 w 390525"/>
              <a:gd name="connsiteY28" fmla="*/ 206288 h 390525"/>
              <a:gd name="connsiteX29" fmla="*/ 148257 w 390525"/>
              <a:gd name="connsiteY29" fmla="*/ 260676 h 390525"/>
              <a:gd name="connsiteX30" fmla="*/ 92726 w 390525"/>
              <a:gd name="connsiteY30" fmla="*/ 316206 h 390525"/>
              <a:gd name="connsiteX31" fmla="*/ 77010 w 390525"/>
              <a:gd name="connsiteY31" fmla="*/ 316206 h 390525"/>
              <a:gd name="connsiteX32" fmla="*/ 77010 w 390525"/>
              <a:gd name="connsiteY32" fmla="*/ 300490 h 390525"/>
              <a:gd name="connsiteX33" fmla="*/ 132540 w 390525"/>
              <a:gd name="connsiteY33" fmla="*/ 244959 h 390525"/>
              <a:gd name="connsiteX34" fmla="*/ 148257 w 390525"/>
              <a:gd name="connsiteY34" fmla="*/ 260676 h 390525"/>
              <a:gd name="connsiteX35" fmla="*/ 347615 w 390525"/>
              <a:gd name="connsiteY35" fmla="*/ 123992 h 390525"/>
              <a:gd name="connsiteX36" fmla="*/ 233982 w 390525"/>
              <a:gd name="connsiteY36" fmla="*/ 237625 h 390525"/>
              <a:gd name="connsiteX37" fmla="*/ 233982 w 390525"/>
              <a:gd name="connsiteY37" fmla="*/ 237625 h 390525"/>
              <a:gd name="connsiteX38" fmla="*/ 233982 w 390525"/>
              <a:gd name="connsiteY38" fmla="*/ 237625 h 390525"/>
              <a:gd name="connsiteX39" fmla="*/ 148447 w 390525"/>
              <a:gd name="connsiteY39" fmla="*/ 228957 h 390525"/>
              <a:gd name="connsiteX40" fmla="*/ 164735 w 390525"/>
              <a:gd name="connsiteY40" fmla="*/ 212669 h 390525"/>
              <a:gd name="connsiteX41" fmla="*/ 218361 w 390525"/>
              <a:gd name="connsiteY41" fmla="*/ 221909 h 390525"/>
              <a:gd name="connsiteX42" fmla="*/ 218361 w 390525"/>
              <a:gd name="connsiteY42" fmla="*/ 221909 h 390525"/>
              <a:gd name="connsiteX43" fmla="*/ 218361 w 390525"/>
              <a:gd name="connsiteY43" fmla="*/ 221909 h 390525"/>
              <a:gd name="connsiteX44" fmla="*/ 331994 w 390525"/>
              <a:gd name="connsiteY44" fmla="*/ 108275 h 390525"/>
              <a:gd name="connsiteX45" fmla="*/ 331994 w 390525"/>
              <a:gd name="connsiteY45" fmla="*/ 61127 h 390525"/>
              <a:gd name="connsiteX46" fmla="*/ 284845 w 390525"/>
              <a:gd name="connsiteY46" fmla="*/ 61127 h 390525"/>
              <a:gd name="connsiteX47" fmla="*/ 220933 w 390525"/>
              <a:gd name="connsiteY47" fmla="*/ 125040 h 390525"/>
              <a:gd name="connsiteX48" fmla="*/ 193977 w 390525"/>
              <a:gd name="connsiteY48" fmla="*/ 120563 h 390525"/>
              <a:gd name="connsiteX49" fmla="*/ 269129 w 390525"/>
              <a:gd name="connsiteY49" fmla="*/ 45411 h 390525"/>
              <a:gd name="connsiteX50" fmla="*/ 347615 w 390525"/>
              <a:gd name="connsiteY50" fmla="*/ 45411 h 390525"/>
              <a:gd name="connsiteX51" fmla="*/ 347615 w 390525"/>
              <a:gd name="connsiteY51" fmla="*/ 123992 h 390525"/>
              <a:gd name="connsiteX52" fmla="*/ 241316 w 390525"/>
              <a:gd name="connsiteY52" fmla="*/ 136184 h 390525"/>
              <a:gd name="connsiteX53" fmla="*/ 300561 w 390525"/>
              <a:gd name="connsiteY53" fmla="*/ 76938 h 390525"/>
              <a:gd name="connsiteX54" fmla="*/ 316278 w 390525"/>
              <a:gd name="connsiteY54" fmla="*/ 76938 h 390525"/>
              <a:gd name="connsiteX55" fmla="*/ 316278 w 390525"/>
              <a:gd name="connsiteY55" fmla="*/ 92655 h 390525"/>
              <a:gd name="connsiteX56" fmla="*/ 257032 w 390525"/>
              <a:gd name="connsiteY56" fmla="*/ 151900 h 390525"/>
              <a:gd name="connsiteX57" fmla="*/ 241316 w 390525"/>
              <a:gd name="connsiteY57" fmla="*/ 136184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90525" h="390525">
                <a:moveTo>
                  <a:pt x="363331" y="29790"/>
                </a:moveTo>
                <a:cubicBezTo>
                  <a:pt x="333137" y="-405"/>
                  <a:pt x="283607" y="-405"/>
                  <a:pt x="253413" y="29790"/>
                </a:cubicBezTo>
                <a:lnTo>
                  <a:pt x="139779" y="143423"/>
                </a:lnTo>
                <a:cubicBezTo>
                  <a:pt x="139779" y="143423"/>
                  <a:pt x="139779" y="143423"/>
                  <a:pt x="139779" y="143423"/>
                </a:cubicBezTo>
                <a:lnTo>
                  <a:pt x="29861" y="253341"/>
                </a:lnTo>
                <a:cubicBezTo>
                  <a:pt x="-429" y="283631"/>
                  <a:pt x="-429" y="332970"/>
                  <a:pt x="29861" y="363260"/>
                </a:cubicBezTo>
                <a:cubicBezTo>
                  <a:pt x="60151" y="393549"/>
                  <a:pt x="109490" y="393549"/>
                  <a:pt x="139779" y="363260"/>
                </a:cubicBezTo>
                <a:lnTo>
                  <a:pt x="249698" y="253341"/>
                </a:lnTo>
                <a:cubicBezTo>
                  <a:pt x="249698" y="253341"/>
                  <a:pt x="249698" y="253341"/>
                  <a:pt x="249698" y="253341"/>
                </a:cubicBezTo>
                <a:lnTo>
                  <a:pt x="363331" y="139708"/>
                </a:lnTo>
                <a:cubicBezTo>
                  <a:pt x="393621" y="109419"/>
                  <a:pt x="393621" y="60079"/>
                  <a:pt x="363331" y="29790"/>
                </a:cubicBezTo>
                <a:close/>
                <a:moveTo>
                  <a:pt x="124063" y="347544"/>
                </a:moveTo>
                <a:cubicBezTo>
                  <a:pt x="102442" y="369165"/>
                  <a:pt x="67199" y="369165"/>
                  <a:pt x="45577" y="347544"/>
                </a:cubicBezTo>
                <a:cubicBezTo>
                  <a:pt x="23955" y="325922"/>
                  <a:pt x="23955" y="290679"/>
                  <a:pt x="45577" y="269058"/>
                </a:cubicBezTo>
                <a:lnTo>
                  <a:pt x="155496" y="159139"/>
                </a:lnTo>
                <a:cubicBezTo>
                  <a:pt x="180261" y="134374"/>
                  <a:pt x="221599" y="138374"/>
                  <a:pt x="241030" y="167807"/>
                </a:cubicBezTo>
                <a:lnTo>
                  <a:pt x="224742" y="184095"/>
                </a:lnTo>
                <a:cubicBezTo>
                  <a:pt x="214836" y="163330"/>
                  <a:pt x="187309" y="158758"/>
                  <a:pt x="171116" y="174950"/>
                </a:cubicBezTo>
                <a:lnTo>
                  <a:pt x="61198" y="284869"/>
                </a:lnTo>
                <a:cubicBezTo>
                  <a:pt x="48244" y="297823"/>
                  <a:pt x="48244" y="318969"/>
                  <a:pt x="61198" y="332018"/>
                </a:cubicBezTo>
                <a:cubicBezTo>
                  <a:pt x="74152" y="344972"/>
                  <a:pt x="95298" y="344972"/>
                  <a:pt x="108347" y="332018"/>
                </a:cubicBezTo>
                <a:lnTo>
                  <a:pt x="168545" y="271820"/>
                </a:lnTo>
                <a:cubicBezTo>
                  <a:pt x="176832" y="274773"/>
                  <a:pt x="185881" y="276392"/>
                  <a:pt x="195500" y="276296"/>
                </a:cubicBezTo>
                <a:lnTo>
                  <a:pt x="124063" y="347544"/>
                </a:lnTo>
                <a:close/>
                <a:moveTo>
                  <a:pt x="202644" y="206288"/>
                </a:moveTo>
                <a:cubicBezTo>
                  <a:pt x="198358" y="210574"/>
                  <a:pt x="191310" y="210574"/>
                  <a:pt x="186928" y="206288"/>
                </a:cubicBezTo>
                <a:cubicBezTo>
                  <a:pt x="182547" y="201906"/>
                  <a:pt x="182547" y="194953"/>
                  <a:pt x="186928" y="190572"/>
                </a:cubicBezTo>
                <a:cubicBezTo>
                  <a:pt x="191215" y="186285"/>
                  <a:pt x="198263" y="186285"/>
                  <a:pt x="202644" y="190572"/>
                </a:cubicBezTo>
                <a:cubicBezTo>
                  <a:pt x="206931" y="194858"/>
                  <a:pt x="206931" y="201906"/>
                  <a:pt x="202644" y="206288"/>
                </a:cubicBezTo>
                <a:close/>
                <a:moveTo>
                  <a:pt x="148257" y="260676"/>
                </a:moveTo>
                <a:lnTo>
                  <a:pt x="92726" y="316206"/>
                </a:lnTo>
                <a:cubicBezTo>
                  <a:pt x="88440" y="320492"/>
                  <a:pt x="81391" y="320492"/>
                  <a:pt x="77010" y="316206"/>
                </a:cubicBezTo>
                <a:cubicBezTo>
                  <a:pt x="72723" y="311920"/>
                  <a:pt x="72723" y="304871"/>
                  <a:pt x="77010" y="300490"/>
                </a:cubicBezTo>
                <a:lnTo>
                  <a:pt x="132540" y="244959"/>
                </a:lnTo>
                <a:cubicBezTo>
                  <a:pt x="136922" y="250865"/>
                  <a:pt x="142065" y="256103"/>
                  <a:pt x="148257" y="260676"/>
                </a:cubicBezTo>
                <a:close/>
                <a:moveTo>
                  <a:pt x="347615" y="123992"/>
                </a:moveTo>
                <a:lnTo>
                  <a:pt x="233982" y="237625"/>
                </a:lnTo>
                <a:cubicBezTo>
                  <a:pt x="233982" y="237625"/>
                  <a:pt x="233982" y="237625"/>
                  <a:pt x="233982" y="237625"/>
                </a:cubicBezTo>
                <a:lnTo>
                  <a:pt x="233982" y="237625"/>
                </a:lnTo>
                <a:cubicBezTo>
                  <a:pt x="209216" y="262390"/>
                  <a:pt x="167878" y="258294"/>
                  <a:pt x="148447" y="228957"/>
                </a:cubicBezTo>
                <a:lnTo>
                  <a:pt x="164735" y="212669"/>
                </a:lnTo>
                <a:cubicBezTo>
                  <a:pt x="174641" y="233434"/>
                  <a:pt x="202168" y="238006"/>
                  <a:pt x="218361" y="221909"/>
                </a:cubicBezTo>
                <a:cubicBezTo>
                  <a:pt x="218361" y="221909"/>
                  <a:pt x="218361" y="221909"/>
                  <a:pt x="218361" y="221909"/>
                </a:cubicBezTo>
                <a:cubicBezTo>
                  <a:pt x="218361" y="221909"/>
                  <a:pt x="218361" y="221909"/>
                  <a:pt x="218361" y="221909"/>
                </a:cubicBezTo>
                <a:lnTo>
                  <a:pt x="331994" y="108275"/>
                </a:lnTo>
                <a:cubicBezTo>
                  <a:pt x="344948" y="95322"/>
                  <a:pt x="344948" y="74176"/>
                  <a:pt x="331994" y="61127"/>
                </a:cubicBezTo>
                <a:cubicBezTo>
                  <a:pt x="319040" y="48173"/>
                  <a:pt x="297894" y="48173"/>
                  <a:pt x="284845" y="61127"/>
                </a:cubicBezTo>
                <a:lnTo>
                  <a:pt x="220933" y="125040"/>
                </a:lnTo>
                <a:cubicBezTo>
                  <a:pt x="212360" y="121991"/>
                  <a:pt x="203311" y="120467"/>
                  <a:pt x="193977" y="120563"/>
                </a:cubicBezTo>
                <a:lnTo>
                  <a:pt x="269129" y="45411"/>
                </a:lnTo>
                <a:cubicBezTo>
                  <a:pt x="290656" y="23884"/>
                  <a:pt x="326184" y="23884"/>
                  <a:pt x="347615" y="45411"/>
                </a:cubicBezTo>
                <a:cubicBezTo>
                  <a:pt x="369332" y="67128"/>
                  <a:pt x="369332" y="102370"/>
                  <a:pt x="347615" y="123992"/>
                </a:cubicBezTo>
                <a:close/>
                <a:moveTo>
                  <a:pt x="241316" y="136184"/>
                </a:moveTo>
                <a:lnTo>
                  <a:pt x="300561" y="76938"/>
                </a:lnTo>
                <a:cubicBezTo>
                  <a:pt x="304848" y="72652"/>
                  <a:pt x="311896" y="72652"/>
                  <a:pt x="316278" y="76938"/>
                </a:cubicBezTo>
                <a:cubicBezTo>
                  <a:pt x="320564" y="81224"/>
                  <a:pt x="320564" y="88273"/>
                  <a:pt x="316278" y="92655"/>
                </a:cubicBezTo>
                <a:lnTo>
                  <a:pt x="257032" y="151900"/>
                </a:lnTo>
                <a:cubicBezTo>
                  <a:pt x="252650" y="145995"/>
                  <a:pt x="247507" y="140756"/>
                  <a:pt x="241316" y="136184"/>
                </a:cubicBezTo>
                <a:close/>
              </a:path>
            </a:pathLst>
          </a:custGeom>
          <a:solidFill>
            <a:srgbClr val="7F2C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dirty="0"/>
          </a:p>
        </p:txBody>
      </p:sp>
      <p:grpSp>
        <p:nvGrpSpPr>
          <p:cNvPr id="10" name="그룹 1437">
            <a:extLst>
              <a:ext uri="{FF2B5EF4-FFF2-40B4-BE49-F238E27FC236}">
                <a16:creationId xmlns:a16="http://schemas.microsoft.com/office/drawing/2014/main" id="{F8F61FA6-A8A0-4C2D-A963-FC80E9E00697}"/>
              </a:ext>
            </a:extLst>
          </p:cNvPr>
          <p:cNvGrpSpPr/>
          <p:nvPr/>
        </p:nvGrpSpPr>
        <p:grpSpPr>
          <a:xfrm>
            <a:off x="8596499" y="1556931"/>
            <a:ext cx="389716" cy="380715"/>
            <a:chOff x="7463066" y="2241184"/>
            <a:chExt cx="389716" cy="380715"/>
          </a:xfrm>
          <a:solidFill>
            <a:srgbClr val="3E3BEA"/>
          </a:solidFill>
        </p:grpSpPr>
        <p:sp>
          <p:nvSpPr>
            <p:cNvPr id="11" name="자유형: 도형 1438">
              <a:extLst>
                <a:ext uri="{FF2B5EF4-FFF2-40B4-BE49-F238E27FC236}">
                  <a16:creationId xmlns:a16="http://schemas.microsoft.com/office/drawing/2014/main" id="{2B7675C3-1261-45F4-AC1E-E95778168331}"/>
                </a:ext>
              </a:extLst>
            </p:cNvPr>
            <p:cNvSpPr/>
            <p:nvPr/>
          </p:nvSpPr>
          <p:spPr>
            <a:xfrm>
              <a:off x="7681332" y="2241184"/>
              <a:ext cx="171450" cy="161925"/>
            </a:xfrm>
            <a:custGeom>
              <a:avLst/>
              <a:gdLst>
                <a:gd name="connsiteX0" fmla="*/ 165925 w 171450"/>
                <a:gd name="connsiteY0" fmla="*/ 105966 h 161925"/>
                <a:gd name="connsiteX1" fmla="*/ 70390 w 171450"/>
                <a:gd name="connsiteY1" fmla="*/ 10430 h 161925"/>
                <a:gd name="connsiteX2" fmla="*/ 54673 w 171450"/>
                <a:gd name="connsiteY2" fmla="*/ 10430 h 161925"/>
                <a:gd name="connsiteX3" fmla="*/ 7144 w 171450"/>
                <a:gd name="connsiteY3" fmla="*/ 57960 h 161925"/>
                <a:gd name="connsiteX4" fmla="*/ 55340 w 171450"/>
                <a:gd name="connsiteY4" fmla="*/ 83201 h 161925"/>
                <a:gd name="connsiteX5" fmla="*/ 129921 w 171450"/>
                <a:gd name="connsiteY5" fmla="*/ 157782 h 161925"/>
                <a:gd name="connsiteX6" fmla="*/ 165925 w 171450"/>
                <a:gd name="connsiteY6" fmla="*/ 121777 h 161925"/>
                <a:gd name="connsiteX7" fmla="*/ 165925 w 171450"/>
                <a:gd name="connsiteY7" fmla="*/ 105966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161925">
                  <a:moveTo>
                    <a:pt x="165925" y="105966"/>
                  </a:moveTo>
                  <a:lnTo>
                    <a:pt x="70390" y="10430"/>
                  </a:lnTo>
                  <a:cubicBezTo>
                    <a:pt x="66008" y="6048"/>
                    <a:pt x="58960" y="6048"/>
                    <a:pt x="54673" y="10430"/>
                  </a:cubicBezTo>
                  <a:lnTo>
                    <a:pt x="7144" y="57960"/>
                  </a:lnTo>
                  <a:cubicBezTo>
                    <a:pt x="25241" y="61198"/>
                    <a:pt x="42005" y="69866"/>
                    <a:pt x="55340" y="83201"/>
                  </a:cubicBezTo>
                  <a:lnTo>
                    <a:pt x="129921" y="157782"/>
                  </a:lnTo>
                  <a:lnTo>
                    <a:pt x="165925" y="121777"/>
                  </a:lnTo>
                  <a:cubicBezTo>
                    <a:pt x="170307" y="117396"/>
                    <a:pt x="170307" y="110347"/>
                    <a:pt x="165925" y="105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439">
              <a:extLst>
                <a:ext uri="{FF2B5EF4-FFF2-40B4-BE49-F238E27FC236}">
                  <a16:creationId xmlns:a16="http://schemas.microsoft.com/office/drawing/2014/main" id="{2F040123-9DD3-48D2-B0B5-EFC22F22C46B}"/>
                </a:ext>
              </a:extLst>
            </p:cNvPr>
            <p:cNvSpPr/>
            <p:nvPr/>
          </p:nvSpPr>
          <p:spPr>
            <a:xfrm>
              <a:off x="7463066" y="2241565"/>
              <a:ext cx="342900" cy="352425"/>
            </a:xfrm>
            <a:custGeom>
              <a:avLst/>
              <a:gdLst>
                <a:gd name="connsiteX0" fmla="*/ 257985 w 342900"/>
                <a:gd name="connsiteY0" fmla="*/ 98917 h 352425"/>
                <a:gd name="connsiteX1" fmla="*/ 209312 w 342900"/>
                <a:gd name="connsiteY1" fmla="*/ 78819 h 352425"/>
                <a:gd name="connsiteX2" fmla="*/ 190071 w 342900"/>
                <a:gd name="connsiteY2" fmla="*/ 78819 h 352425"/>
                <a:gd name="connsiteX3" fmla="*/ 121682 w 342900"/>
                <a:gd name="connsiteY3" fmla="*/ 10430 h 352425"/>
                <a:gd name="connsiteX4" fmla="*/ 105966 w 342900"/>
                <a:gd name="connsiteY4" fmla="*/ 10430 h 352425"/>
                <a:gd name="connsiteX5" fmla="*/ 10430 w 342900"/>
                <a:gd name="connsiteY5" fmla="*/ 105966 h 352425"/>
                <a:gd name="connsiteX6" fmla="*/ 10430 w 342900"/>
                <a:gd name="connsiteY6" fmla="*/ 121682 h 352425"/>
                <a:gd name="connsiteX7" fmla="*/ 66818 w 342900"/>
                <a:gd name="connsiteY7" fmla="*/ 178070 h 352425"/>
                <a:gd name="connsiteX8" fmla="*/ 66818 w 342900"/>
                <a:gd name="connsiteY8" fmla="*/ 220837 h 352425"/>
                <a:gd name="connsiteX9" fmla="*/ 99012 w 342900"/>
                <a:gd name="connsiteY9" fmla="*/ 188643 h 352425"/>
                <a:gd name="connsiteX10" fmla="*/ 131683 w 342900"/>
                <a:gd name="connsiteY10" fmla="*/ 175117 h 352425"/>
                <a:gd name="connsiteX11" fmla="*/ 164354 w 342900"/>
                <a:gd name="connsiteY11" fmla="*/ 188643 h 352425"/>
                <a:gd name="connsiteX12" fmla="*/ 177784 w 342900"/>
                <a:gd name="connsiteY12" fmla="*/ 218646 h 352425"/>
                <a:gd name="connsiteX13" fmla="*/ 192167 w 342900"/>
                <a:gd name="connsiteY13" fmla="*/ 228457 h 352425"/>
                <a:gd name="connsiteX14" fmla="*/ 205597 w 342900"/>
                <a:gd name="connsiteY14" fmla="*/ 258461 h 352425"/>
                <a:gd name="connsiteX15" fmla="*/ 219980 w 342900"/>
                <a:gd name="connsiteY15" fmla="*/ 268272 h 352425"/>
                <a:gd name="connsiteX16" fmla="*/ 232172 w 342900"/>
                <a:gd name="connsiteY16" fmla="*/ 289893 h 352425"/>
                <a:gd name="connsiteX17" fmla="*/ 253794 w 342900"/>
                <a:gd name="connsiteY17" fmla="*/ 302085 h 352425"/>
                <a:gd name="connsiteX18" fmla="*/ 267319 w 342900"/>
                <a:gd name="connsiteY18" fmla="*/ 334756 h 352425"/>
                <a:gd name="connsiteX19" fmla="*/ 262843 w 342900"/>
                <a:gd name="connsiteY19" fmla="*/ 354568 h 352425"/>
                <a:gd name="connsiteX20" fmla="*/ 279797 w 342900"/>
                <a:gd name="connsiteY20" fmla="*/ 345615 h 352425"/>
                <a:gd name="connsiteX21" fmla="*/ 287036 w 342900"/>
                <a:gd name="connsiteY21" fmla="*/ 310944 h 352425"/>
                <a:gd name="connsiteX22" fmla="*/ 304943 w 342900"/>
                <a:gd name="connsiteY22" fmla="*/ 269129 h 352425"/>
                <a:gd name="connsiteX23" fmla="*/ 322850 w 342900"/>
                <a:gd name="connsiteY23" fmla="*/ 227314 h 352425"/>
                <a:gd name="connsiteX24" fmla="*/ 333518 w 342900"/>
                <a:gd name="connsiteY24" fmla="*/ 174641 h 352425"/>
                <a:gd name="connsiteX25" fmla="*/ 257985 w 342900"/>
                <a:gd name="connsiteY25" fmla="*/ 9891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42900" h="352425">
                  <a:moveTo>
                    <a:pt x="257985" y="98917"/>
                  </a:moveTo>
                  <a:cubicBezTo>
                    <a:pt x="245031" y="85963"/>
                    <a:pt x="227695" y="78819"/>
                    <a:pt x="209312" y="78819"/>
                  </a:cubicBezTo>
                  <a:lnTo>
                    <a:pt x="190071" y="78819"/>
                  </a:lnTo>
                  <a:lnTo>
                    <a:pt x="121682" y="10430"/>
                  </a:lnTo>
                  <a:cubicBezTo>
                    <a:pt x="117300" y="6048"/>
                    <a:pt x="110252" y="6048"/>
                    <a:pt x="105966" y="10430"/>
                  </a:cubicBezTo>
                  <a:lnTo>
                    <a:pt x="10430" y="105966"/>
                  </a:lnTo>
                  <a:cubicBezTo>
                    <a:pt x="6048" y="110347"/>
                    <a:pt x="6048" y="117396"/>
                    <a:pt x="10430" y="121682"/>
                  </a:cubicBezTo>
                  <a:lnTo>
                    <a:pt x="66818" y="178070"/>
                  </a:lnTo>
                  <a:lnTo>
                    <a:pt x="66818" y="220837"/>
                  </a:lnTo>
                  <a:lnTo>
                    <a:pt x="99012" y="188643"/>
                  </a:lnTo>
                  <a:cubicBezTo>
                    <a:pt x="107775" y="179880"/>
                    <a:pt x="119301" y="175117"/>
                    <a:pt x="131683" y="175117"/>
                  </a:cubicBezTo>
                  <a:cubicBezTo>
                    <a:pt x="143971" y="175117"/>
                    <a:pt x="155591" y="179880"/>
                    <a:pt x="164354" y="188643"/>
                  </a:cubicBezTo>
                  <a:cubicBezTo>
                    <a:pt x="172641" y="196929"/>
                    <a:pt x="177118" y="207693"/>
                    <a:pt x="177784" y="218646"/>
                  </a:cubicBezTo>
                  <a:cubicBezTo>
                    <a:pt x="183118" y="220932"/>
                    <a:pt x="187976" y="224266"/>
                    <a:pt x="192167" y="228457"/>
                  </a:cubicBezTo>
                  <a:cubicBezTo>
                    <a:pt x="200454" y="236744"/>
                    <a:pt x="204930" y="247507"/>
                    <a:pt x="205597" y="258461"/>
                  </a:cubicBezTo>
                  <a:cubicBezTo>
                    <a:pt x="210931" y="260747"/>
                    <a:pt x="215789" y="264081"/>
                    <a:pt x="219980" y="268272"/>
                  </a:cubicBezTo>
                  <a:cubicBezTo>
                    <a:pt x="226172" y="274463"/>
                    <a:pt x="230172" y="281892"/>
                    <a:pt x="232172" y="289893"/>
                  </a:cubicBezTo>
                  <a:cubicBezTo>
                    <a:pt x="240268" y="291894"/>
                    <a:pt x="247698" y="296085"/>
                    <a:pt x="253794" y="302085"/>
                  </a:cubicBezTo>
                  <a:cubicBezTo>
                    <a:pt x="262462" y="310848"/>
                    <a:pt x="267319" y="322374"/>
                    <a:pt x="267319" y="334756"/>
                  </a:cubicBezTo>
                  <a:cubicBezTo>
                    <a:pt x="267319" y="341709"/>
                    <a:pt x="265795" y="348472"/>
                    <a:pt x="262843" y="354568"/>
                  </a:cubicBezTo>
                  <a:cubicBezTo>
                    <a:pt x="269034" y="353425"/>
                    <a:pt x="275035" y="350472"/>
                    <a:pt x="279797" y="345615"/>
                  </a:cubicBezTo>
                  <a:cubicBezTo>
                    <a:pt x="294275" y="331137"/>
                    <a:pt x="288084" y="313706"/>
                    <a:pt x="287036" y="310944"/>
                  </a:cubicBezTo>
                  <a:cubicBezTo>
                    <a:pt x="304086" y="304086"/>
                    <a:pt x="311230" y="285131"/>
                    <a:pt x="304943" y="269129"/>
                  </a:cubicBezTo>
                  <a:cubicBezTo>
                    <a:pt x="319421" y="263319"/>
                    <a:pt x="330089" y="245793"/>
                    <a:pt x="322850" y="227314"/>
                  </a:cubicBezTo>
                  <a:cubicBezTo>
                    <a:pt x="344091" y="218742"/>
                    <a:pt x="349901" y="190929"/>
                    <a:pt x="333518" y="174641"/>
                  </a:cubicBezTo>
                  <a:lnTo>
                    <a:pt x="257985" y="9891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440">
              <a:extLst>
                <a:ext uri="{FF2B5EF4-FFF2-40B4-BE49-F238E27FC236}">
                  <a16:creationId xmlns:a16="http://schemas.microsoft.com/office/drawing/2014/main" id="{B43E9B1F-DBD0-4BAD-8357-0797A80F6047}"/>
                </a:ext>
              </a:extLst>
            </p:cNvPr>
            <p:cNvSpPr/>
            <p:nvPr/>
          </p:nvSpPr>
          <p:spPr>
            <a:xfrm>
              <a:off x="7533932" y="2431399"/>
              <a:ext cx="180975" cy="190500"/>
            </a:xfrm>
            <a:custGeom>
              <a:avLst/>
              <a:gdLst>
                <a:gd name="connsiteX0" fmla="*/ 133303 w 180975"/>
                <a:gd name="connsiteY0" fmla="*/ 127587 h 190500"/>
                <a:gd name="connsiteX1" fmla="*/ 133303 w 180975"/>
                <a:gd name="connsiteY1" fmla="*/ 93774 h 190500"/>
                <a:gd name="connsiteX2" fmla="*/ 99489 w 180975"/>
                <a:gd name="connsiteY2" fmla="*/ 93774 h 190500"/>
                <a:gd name="connsiteX3" fmla="*/ 105489 w 180975"/>
                <a:gd name="connsiteY3" fmla="*/ 87773 h 190500"/>
                <a:gd name="connsiteX4" fmla="*/ 105489 w 180975"/>
                <a:gd name="connsiteY4" fmla="*/ 53959 h 190500"/>
                <a:gd name="connsiteX5" fmla="*/ 71676 w 180975"/>
                <a:gd name="connsiteY5" fmla="*/ 53959 h 190500"/>
                <a:gd name="connsiteX6" fmla="*/ 77677 w 180975"/>
                <a:gd name="connsiteY6" fmla="*/ 47958 h 190500"/>
                <a:gd name="connsiteX7" fmla="*/ 77677 w 180975"/>
                <a:gd name="connsiteY7" fmla="*/ 14145 h 190500"/>
                <a:gd name="connsiteX8" fmla="*/ 43863 w 180975"/>
                <a:gd name="connsiteY8" fmla="*/ 14145 h 190500"/>
                <a:gd name="connsiteX9" fmla="*/ 14145 w 180975"/>
                <a:gd name="connsiteY9" fmla="*/ 43863 h 190500"/>
                <a:gd name="connsiteX10" fmla="*/ 14145 w 180975"/>
                <a:gd name="connsiteY10" fmla="*/ 77676 h 190500"/>
                <a:gd name="connsiteX11" fmla="*/ 47959 w 180975"/>
                <a:gd name="connsiteY11" fmla="*/ 77676 h 190500"/>
                <a:gd name="connsiteX12" fmla="*/ 47959 w 180975"/>
                <a:gd name="connsiteY12" fmla="*/ 111490 h 190500"/>
                <a:gd name="connsiteX13" fmla="*/ 81772 w 180975"/>
                <a:gd name="connsiteY13" fmla="*/ 111490 h 190500"/>
                <a:gd name="connsiteX14" fmla="*/ 81772 w 180975"/>
                <a:gd name="connsiteY14" fmla="*/ 145304 h 190500"/>
                <a:gd name="connsiteX15" fmla="*/ 115586 w 180975"/>
                <a:gd name="connsiteY15" fmla="*/ 145304 h 190500"/>
                <a:gd name="connsiteX16" fmla="*/ 115586 w 180975"/>
                <a:gd name="connsiteY16" fmla="*/ 179118 h 190500"/>
                <a:gd name="connsiteX17" fmla="*/ 149400 w 180975"/>
                <a:gd name="connsiteY17" fmla="*/ 179118 h 190500"/>
                <a:gd name="connsiteX18" fmla="*/ 167212 w 180975"/>
                <a:gd name="connsiteY18" fmla="*/ 161306 h 190500"/>
                <a:gd name="connsiteX19" fmla="*/ 167212 w 180975"/>
                <a:gd name="connsiteY19" fmla="*/ 127492 h 190500"/>
                <a:gd name="connsiteX20" fmla="*/ 133303 w 180975"/>
                <a:gd name="connsiteY20" fmla="*/ 127587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975" h="190500">
                  <a:moveTo>
                    <a:pt x="133303" y="127587"/>
                  </a:moveTo>
                  <a:cubicBezTo>
                    <a:pt x="142637" y="118253"/>
                    <a:pt x="142637" y="103108"/>
                    <a:pt x="133303" y="93774"/>
                  </a:cubicBezTo>
                  <a:cubicBezTo>
                    <a:pt x="123968" y="84439"/>
                    <a:pt x="108823" y="84439"/>
                    <a:pt x="99489" y="93774"/>
                  </a:cubicBezTo>
                  <a:lnTo>
                    <a:pt x="105489" y="87773"/>
                  </a:lnTo>
                  <a:cubicBezTo>
                    <a:pt x="114824" y="78438"/>
                    <a:pt x="114824" y="63294"/>
                    <a:pt x="105489" y="53959"/>
                  </a:cubicBezTo>
                  <a:cubicBezTo>
                    <a:pt x="96155" y="44625"/>
                    <a:pt x="81010" y="44625"/>
                    <a:pt x="71676" y="53959"/>
                  </a:cubicBezTo>
                  <a:lnTo>
                    <a:pt x="77677" y="47958"/>
                  </a:lnTo>
                  <a:cubicBezTo>
                    <a:pt x="87011" y="38624"/>
                    <a:pt x="87011" y="23479"/>
                    <a:pt x="77677" y="14145"/>
                  </a:cubicBezTo>
                  <a:cubicBezTo>
                    <a:pt x="68342" y="4810"/>
                    <a:pt x="53197" y="4810"/>
                    <a:pt x="43863" y="14145"/>
                  </a:cubicBezTo>
                  <a:lnTo>
                    <a:pt x="14145" y="43863"/>
                  </a:lnTo>
                  <a:cubicBezTo>
                    <a:pt x="4810" y="53197"/>
                    <a:pt x="4810" y="68342"/>
                    <a:pt x="14145" y="77676"/>
                  </a:cubicBezTo>
                  <a:cubicBezTo>
                    <a:pt x="23479" y="87011"/>
                    <a:pt x="38624" y="87011"/>
                    <a:pt x="47959" y="77676"/>
                  </a:cubicBezTo>
                  <a:cubicBezTo>
                    <a:pt x="38624" y="87011"/>
                    <a:pt x="38624" y="102156"/>
                    <a:pt x="47959" y="111490"/>
                  </a:cubicBezTo>
                  <a:cubicBezTo>
                    <a:pt x="57293" y="120825"/>
                    <a:pt x="72438" y="120825"/>
                    <a:pt x="81772" y="111490"/>
                  </a:cubicBezTo>
                  <a:cubicBezTo>
                    <a:pt x="72438" y="120825"/>
                    <a:pt x="72438" y="135969"/>
                    <a:pt x="81772" y="145304"/>
                  </a:cubicBezTo>
                  <a:cubicBezTo>
                    <a:pt x="91107" y="154638"/>
                    <a:pt x="106252" y="154638"/>
                    <a:pt x="115586" y="145304"/>
                  </a:cubicBezTo>
                  <a:cubicBezTo>
                    <a:pt x="106252" y="154638"/>
                    <a:pt x="106252" y="169783"/>
                    <a:pt x="115586" y="179118"/>
                  </a:cubicBezTo>
                  <a:cubicBezTo>
                    <a:pt x="124921" y="188452"/>
                    <a:pt x="140065" y="188452"/>
                    <a:pt x="149400" y="179118"/>
                  </a:cubicBezTo>
                  <a:lnTo>
                    <a:pt x="167212" y="161306"/>
                  </a:lnTo>
                  <a:cubicBezTo>
                    <a:pt x="176546" y="151971"/>
                    <a:pt x="176546" y="136827"/>
                    <a:pt x="167212" y="127492"/>
                  </a:cubicBezTo>
                  <a:cubicBezTo>
                    <a:pt x="157782" y="118253"/>
                    <a:pt x="142637" y="118253"/>
                    <a:pt x="133303" y="127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" name="그룹 1386">
            <a:extLst>
              <a:ext uri="{FF2B5EF4-FFF2-40B4-BE49-F238E27FC236}">
                <a16:creationId xmlns:a16="http://schemas.microsoft.com/office/drawing/2014/main" id="{1C05E48F-7AF1-4893-8DA5-D1601EE05CF1}"/>
              </a:ext>
            </a:extLst>
          </p:cNvPr>
          <p:cNvGrpSpPr/>
          <p:nvPr/>
        </p:nvGrpSpPr>
        <p:grpSpPr>
          <a:xfrm>
            <a:off x="3197197" y="1515497"/>
            <a:ext cx="394621" cy="394240"/>
            <a:chOff x="8141675" y="3566350"/>
            <a:chExt cx="394621" cy="394240"/>
          </a:xfrm>
          <a:solidFill>
            <a:srgbClr val="3E89FC"/>
          </a:solidFill>
        </p:grpSpPr>
        <p:sp>
          <p:nvSpPr>
            <p:cNvPr id="15" name="자유형: 도형 1387">
              <a:extLst>
                <a:ext uri="{FF2B5EF4-FFF2-40B4-BE49-F238E27FC236}">
                  <a16:creationId xmlns:a16="http://schemas.microsoft.com/office/drawing/2014/main" id="{F3087F16-D4EC-416D-85B4-2E6675E4C6F5}"/>
                </a:ext>
              </a:extLst>
            </p:cNvPr>
            <p:cNvSpPr/>
            <p:nvPr/>
          </p:nvSpPr>
          <p:spPr>
            <a:xfrm>
              <a:off x="8141866" y="3566350"/>
              <a:ext cx="228600" cy="190500"/>
            </a:xfrm>
            <a:custGeom>
              <a:avLst/>
              <a:gdLst>
                <a:gd name="connsiteX0" fmla="*/ 18288 w 228600"/>
                <a:gd name="connsiteY0" fmla="*/ 186309 h 190500"/>
                <a:gd name="connsiteX1" fmla="*/ 67723 w 228600"/>
                <a:gd name="connsiteY1" fmla="*/ 186309 h 190500"/>
                <a:gd name="connsiteX2" fmla="*/ 78391 w 228600"/>
                <a:gd name="connsiteY2" fmla="*/ 177927 h 190500"/>
                <a:gd name="connsiteX3" fmla="*/ 113824 w 228600"/>
                <a:gd name="connsiteY3" fmla="*/ 150495 h 190500"/>
                <a:gd name="connsiteX4" fmla="*/ 149257 w 228600"/>
                <a:gd name="connsiteY4" fmla="*/ 177927 h 190500"/>
                <a:gd name="connsiteX5" fmla="*/ 159925 w 228600"/>
                <a:gd name="connsiteY5" fmla="*/ 186309 h 190500"/>
                <a:gd name="connsiteX6" fmla="*/ 175070 w 228600"/>
                <a:gd name="connsiteY6" fmla="*/ 186309 h 190500"/>
                <a:gd name="connsiteX7" fmla="*/ 186214 w 228600"/>
                <a:gd name="connsiteY7" fmla="*/ 175165 h 190500"/>
                <a:gd name="connsiteX8" fmla="*/ 186214 w 228600"/>
                <a:gd name="connsiteY8" fmla="*/ 137255 h 190500"/>
                <a:gd name="connsiteX9" fmla="*/ 197358 w 228600"/>
                <a:gd name="connsiteY9" fmla="*/ 126111 h 190500"/>
                <a:gd name="connsiteX10" fmla="*/ 209074 w 228600"/>
                <a:gd name="connsiteY10" fmla="*/ 126111 h 190500"/>
                <a:gd name="connsiteX11" fmla="*/ 221742 w 228600"/>
                <a:gd name="connsiteY11" fmla="*/ 113442 h 190500"/>
                <a:gd name="connsiteX12" fmla="*/ 209074 w 228600"/>
                <a:gd name="connsiteY12" fmla="*/ 100774 h 190500"/>
                <a:gd name="connsiteX13" fmla="*/ 197358 w 228600"/>
                <a:gd name="connsiteY13" fmla="*/ 100774 h 190500"/>
                <a:gd name="connsiteX14" fmla="*/ 186214 w 228600"/>
                <a:gd name="connsiteY14" fmla="*/ 89630 h 190500"/>
                <a:gd name="connsiteX15" fmla="*/ 186214 w 228600"/>
                <a:gd name="connsiteY15" fmla="*/ 18288 h 190500"/>
                <a:gd name="connsiteX16" fmla="*/ 175070 w 228600"/>
                <a:gd name="connsiteY16" fmla="*/ 7144 h 190500"/>
                <a:gd name="connsiteX17" fmla="*/ 54102 w 228600"/>
                <a:gd name="connsiteY17" fmla="*/ 7144 h 190500"/>
                <a:gd name="connsiteX18" fmla="*/ 7144 w 228600"/>
                <a:gd name="connsiteY18" fmla="*/ 54102 h 190500"/>
                <a:gd name="connsiteX19" fmla="*/ 7144 w 228600"/>
                <a:gd name="connsiteY19" fmla="*/ 175069 h 190500"/>
                <a:gd name="connsiteX20" fmla="*/ 18288 w 228600"/>
                <a:gd name="connsiteY20" fmla="*/ 18630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00" h="190500">
                  <a:moveTo>
                    <a:pt x="18288" y="186309"/>
                  </a:moveTo>
                  <a:lnTo>
                    <a:pt x="67723" y="186309"/>
                  </a:lnTo>
                  <a:cubicBezTo>
                    <a:pt x="72771" y="186309"/>
                    <a:pt x="77153" y="182784"/>
                    <a:pt x="78391" y="177927"/>
                  </a:cubicBezTo>
                  <a:cubicBezTo>
                    <a:pt x="82487" y="162115"/>
                    <a:pt x="96774" y="150495"/>
                    <a:pt x="113824" y="150495"/>
                  </a:cubicBezTo>
                  <a:cubicBezTo>
                    <a:pt x="130873" y="150495"/>
                    <a:pt x="145161" y="162115"/>
                    <a:pt x="149257" y="177927"/>
                  </a:cubicBezTo>
                  <a:cubicBezTo>
                    <a:pt x="150495" y="182880"/>
                    <a:pt x="154877" y="186309"/>
                    <a:pt x="159925" y="186309"/>
                  </a:cubicBezTo>
                  <a:lnTo>
                    <a:pt x="175070" y="186309"/>
                  </a:lnTo>
                  <a:cubicBezTo>
                    <a:pt x="181261" y="186309"/>
                    <a:pt x="186214" y="181356"/>
                    <a:pt x="186214" y="175165"/>
                  </a:cubicBezTo>
                  <a:lnTo>
                    <a:pt x="186214" y="137255"/>
                  </a:lnTo>
                  <a:cubicBezTo>
                    <a:pt x="186214" y="131064"/>
                    <a:pt x="191167" y="126111"/>
                    <a:pt x="197358" y="126111"/>
                  </a:cubicBezTo>
                  <a:lnTo>
                    <a:pt x="209074" y="126111"/>
                  </a:lnTo>
                  <a:cubicBezTo>
                    <a:pt x="215932" y="126111"/>
                    <a:pt x="221742" y="120586"/>
                    <a:pt x="221742" y="113442"/>
                  </a:cubicBezTo>
                  <a:cubicBezTo>
                    <a:pt x="221742" y="106489"/>
                    <a:pt x="216122" y="100774"/>
                    <a:pt x="209074" y="100774"/>
                  </a:cubicBezTo>
                  <a:lnTo>
                    <a:pt x="197358" y="100774"/>
                  </a:lnTo>
                  <a:cubicBezTo>
                    <a:pt x="191167" y="100774"/>
                    <a:pt x="186214" y="95821"/>
                    <a:pt x="186214" y="89630"/>
                  </a:cubicBezTo>
                  <a:lnTo>
                    <a:pt x="186214" y="18288"/>
                  </a:lnTo>
                  <a:cubicBezTo>
                    <a:pt x="186214" y="12097"/>
                    <a:pt x="181261" y="7144"/>
                    <a:pt x="175070" y="7144"/>
                  </a:cubicBezTo>
                  <a:lnTo>
                    <a:pt x="54102" y="7144"/>
                  </a:lnTo>
                  <a:cubicBezTo>
                    <a:pt x="28480" y="7144"/>
                    <a:pt x="7144" y="27813"/>
                    <a:pt x="7144" y="54102"/>
                  </a:cubicBezTo>
                  <a:lnTo>
                    <a:pt x="7144" y="175069"/>
                  </a:lnTo>
                  <a:cubicBezTo>
                    <a:pt x="7144" y="181356"/>
                    <a:pt x="12097" y="186309"/>
                    <a:pt x="18288" y="1863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388">
              <a:extLst>
                <a:ext uri="{FF2B5EF4-FFF2-40B4-BE49-F238E27FC236}">
                  <a16:creationId xmlns:a16="http://schemas.microsoft.com/office/drawing/2014/main" id="{BEA38945-B818-44F7-A5B8-299BE99B4516}"/>
                </a:ext>
              </a:extLst>
            </p:cNvPr>
            <p:cNvSpPr/>
            <p:nvPr/>
          </p:nvSpPr>
          <p:spPr>
            <a:xfrm>
              <a:off x="8343129" y="3566445"/>
              <a:ext cx="190500" cy="228600"/>
            </a:xfrm>
            <a:custGeom>
              <a:avLst/>
              <a:gdLst>
                <a:gd name="connsiteX0" fmla="*/ 139255 w 190500"/>
                <a:gd name="connsiteY0" fmla="*/ 7144 h 228600"/>
                <a:gd name="connsiteX1" fmla="*/ 18288 w 190500"/>
                <a:gd name="connsiteY1" fmla="*/ 7144 h 228600"/>
                <a:gd name="connsiteX2" fmla="*/ 7144 w 190500"/>
                <a:gd name="connsiteY2" fmla="*/ 18288 h 228600"/>
                <a:gd name="connsiteX3" fmla="*/ 7144 w 190500"/>
                <a:gd name="connsiteY3" fmla="*/ 67723 h 228600"/>
                <a:gd name="connsiteX4" fmla="*/ 15526 w 190500"/>
                <a:gd name="connsiteY4" fmla="*/ 78391 h 228600"/>
                <a:gd name="connsiteX5" fmla="*/ 42958 w 190500"/>
                <a:gd name="connsiteY5" fmla="*/ 113824 h 228600"/>
                <a:gd name="connsiteX6" fmla="*/ 15526 w 190500"/>
                <a:gd name="connsiteY6" fmla="*/ 149257 h 228600"/>
                <a:gd name="connsiteX7" fmla="*/ 7144 w 190500"/>
                <a:gd name="connsiteY7" fmla="*/ 159925 h 228600"/>
                <a:gd name="connsiteX8" fmla="*/ 7144 w 190500"/>
                <a:gd name="connsiteY8" fmla="*/ 175070 h 228600"/>
                <a:gd name="connsiteX9" fmla="*/ 18288 w 190500"/>
                <a:gd name="connsiteY9" fmla="*/ 186214 h 228600"/>
                <a:gd name="connsiteX10" fmla="*/ 56198 w 190500"/>
                <a:gd name="connsiteY10" fmla="*/ 186214 h 228600"/>
                <a:gd name="connsiteX11" fmla="*/ 67342 w 190500"/>
                <a:gd name="connsiteY11" fmla="*/ 197358 h 228600"/>
                <a:gd name="connsiteX12" fmla="*/ 67342 w 190500"/>
                <a:gd name="connsiteY12" fmla="*/ 209264 h 228600"/>
                <a:gd name="connsiteX13" fmla="*/ 80010 w 190500"/>
                <a:gd name="connsiteY13" fmla="*/ 222028 h 228600"/>
                <a:gd name="connsiteX14" fmla="*/ 92679 w 190500"/>
                <a:gd name="connsiteY14" fmla="*/ 209264 h 228600"/>
                <a:gd name="connsiteX15" fmla="*/ 92679 w 190500"/>
                <a:gd name="connsiteY15" fmla="*/ 197358 h 228600"/>
                <a:gd name="connsiteX16" fmla="*/ 103823 w 190500"/>
                <a:gd name="connsiteY16" fmla="*/ 186214 h 228600"/>
                <a:gd name="connsiteX17" fmla="*/ 175165 w 190500"/>
                <a:gd name="connsiteY17" fmla="*/ 186214 h 228600"/>
                <a:gd name="connsiteX18" fmla="*/ 186309 w 190500"/>
                <a:gd name="connsiteY18" fmla="*/ 175070 h 228600"/>
                <a:gd name="connsiteX19" fmla="*/ 186309 w 190500"/>
                <a:gd name="connsiteY19" fmla="*/ 54102 h 228600"/>
                <a:gd name="connsiteX20" fmla="*/ 139255 w 190500"/>
                <a:gd name="connsiteY20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" h="228600">
                  <a:moveTo>
                    <a:pt x="139255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67723"/>
                  </a:lnTo>
                  <a:cubicBezTo>
                    <a:pt x="7144" y="72771"/>
                    <a:pt x="10668" y="77153"/>
                    <a:pt x="15526" y="78391"/>
                  </a:cubicBezTo>
                  <a:cubicBezTo>
                    <a:pt x="31338" y="82487"/>
                    <a:pt x="42958" y="96774"/>
                    <a:pt x="42958" y="113824"/>
                  </a:cubicBezTo>
                  <a:cubicBezTo>
                    <a:pt x="42958" y="130874"/>
                    <a:pt x="31338" y="145161"/>
                    <a:pt x="15526" y="149257"/>
                  </a:cubicBezTo>
                  <a:cubicBezTo>
                    <a:pt x="10573" y="150495"/>
                    <a:pt x="7144" y="154877"/>
                    <a:pt x="7144" y="159925"/>
                  </a:cubicBezTo>
                  <a:lnTo>
                    <a:pt x="7144" y="175070"/>
                  </a:lnTo>
                  <a:cubicBezTo>
                    <a:pt x="7144" y="181261"/>
                    <a:pt x="12097" y="186214"/>
                    <a:pt x="18288" y="186214"/>
                  </a:cubicBezTo>
                  <a:lnTo>
                    <a:pt x="56198" y="186214"/>
                  </a:lnTo>
                  <a:cubicBezTo>
                    <a:pt x="62389" y="186214"/>
                    <a:pt x="67342" y="191167"/>
                    <a:pt x="67342" y="197358"/>
                  </a:cubicBezTo>
                  <a:lnTo>
                    <a:pt x="67342" y="209264"/>
                  </a:lnTo>
                  <a:cubicBezTo>
                    <a:pt x="67342" y="216122"/>
                    <a:pt x="72866" y="222028"/>
                    <a:pt x="80010" y="222028"/>
                  </a:cubicBezTo>
                  <a:cubicBezTo>
                    <a:pt x="86963" y="222028"/>
                    <a:pt x="92679" y="216313"/>
                    <a:pt x="92679" y="209264"/>
                  </a:cubicBezTo>
                  <a:lnTo>
                    <a:pt x="92679" y="197358"/>
                  </a:lnTo>
                  <a:cubicBezTo>
                    <a:pt x="92679" y="191167"/>
                    <a:pt x="97631" y="186214"/>
                    <a:pt x="103823" y="186214"/>
                  </a:cubicBezTo>
                  <a:lnTo>
                    <a:pt x="175165" y="186214"/>
                  </a:lnTo>
                  <a:cubicBezTo>
                    <a:pt x="181356" y="186214"/>
                    <a:pt x="186309" y="181261"/>
                    <a:pt x="186309" y="175070"/>
                  </a:cubicBezTo>
                  <a:lnTo>
                    <a:pt x="186309" y="54102"/>
                  </a:lnTo>
                  <a:cubicBezTo>
                    <a:pt x="186214" y="28480"/>
                    <a:pt x="165545" y="7144"/>
                    <a:pt x="13925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389">
              <a:extLst>
                <a:ext uri="{FF2B5EF4-FFF2-40B4-BE49-F238E27FC236}">
                  <a16:creationId xmlns:a16="http://schemas.microsoft.com/office/drawing/2014/main" id="{C910881D-BE72-44D9-B108-EE94637C6D02}"/>
                </a:ext>
              </a:extLst>
            </p:cNvPr>
            <p:cNvSpPr/>
            <p:nvPr/>
          </p:nvSpPr>
          <p:spPr>
            <a:xfrm>
              <a:off x="8307696" y="3767804"/>
              <a:ext cx="228600" cy="190500"/>
            </a:xfrm>
            <a:custGeom>
              <a:avLst/>
              <a:gdLst>
                <a:gd name="connsiteX0" fmla="*/ 210502 w 228600"/>
                <a:gd name="connsiteY0" fmla="*/ 7144 h 190500"/>
                <a:gd name="connsiteX1" fmla="*/ 161163 w 228600"/>
                <a:gd name="connsiteY1" fmla="*/ 7144 h 190500"/>
                <a:gd name="connsiteX2" fmla="*/ 150495 w 228600"/>
                <a:gd name="connsiteY2" fmla="*/ 15526 h 190500"/>
                <a:gd name="connsiteX3" fmla="*/ 115062 w 228600"/>
                <a:gd name="connsiteY3" fmla="*/ 42958 h 190500"/>
                <a:gd name="connsiteX4" fmla="*/ 79629 w 228600"/>
                <a:gd name="connsiteY4" fmla="*/ 15526 h 190500"/>
                <a:gd name="connsiteX5" fmla="*/ 68961 w 228600"/>
                <a:gd name="connsiteY5" fmla="*/ 7144 h 190500"/>
                <a:gd name="connsiteX6" fmla="*/ 53816 w 228600"/>
                <a:gd name="connsiteY6" fmla="*/ 7144 h 190500"/>
                <a:gd name="connsiteX7" fmla="*/ 42672 w 228600"/>
                <a:gd name="connsiteY7" fmla="*/ 18288 h 190500"/>
                <a:gd name="connsiteX8" fmla="*/ 42672 w 228600"/>
                <a:gd name="connsiteY8" fmla="*/ 55436 h 190500"/>
                <a:gd name="connsiteX9" fmla="*/ 31528 w 228600"/>
                <a:gd name="connsiteY9" fmla="*/ 66580 h 190500"/>
                <a:gd name="connsiteX10" fmla="*/ 19812 w 228600"/>
                <a:gd name="connsiteY10" fmla="*/ 66580 h 190500"/>
                <a:gd name="connsiteX11" fmla="*/ 7144 w 228600"/>
                <a:gd name="connsiteY11" fmla="*/ 79248 h 190500"/>
                <a:gd name="connsiteX12" fmla="*/ 19812 w 228600"/>
                <a:gd name="connsiteY12" fmla="*/ 91916 h 190500"/>
                <a:gd name="connsiteX13" fmla="*/ 31528 w 228600"/>
                <a:gd name="connsiteY13" fmla="*/ 91916 h 190500"/>
                <a:gd name="connsiteX14" fmla="*/ 42672 w 228600"/>
                <a:gd name="connsiteY14" fmla="*/ 103061 h 190500"/>
                <a:gd name="connsiteX15" fmla="*/ 42672 w 228600"/>
                <a:gd name="connsiteY15" fmla="*/ 175165 h 190500"/>
                <a:gd name="connsiteX16" fmla="*/ 53816 w 228600"/>
                <a:gd name="connsiteY16" fmla="*/ 186309 h 190500"/>
                <a:gd name="connsiteX17" fmla="*/ 174784 w 228600"/>
                <a:gd name="connsiteY17" fmla="*/ 186309 h 190500"/>
                <a:gd name="connsiteX18" fmla="*/ 221742 w 228600"/>
                <a:gd name="connsiteY18" fmla="*/ 139351 h 190500"/>
                <a:gd name="connsiteX19" fmla="*/ 221742 w 228600"/>
                <a:gd name="connsiteY19" fmla="*/ 18383 h 190500"/>
                <a:gd name="connsiteX20" fmla="*/ 210502 w 228600"/>
                <a:gd name="connsiteY20" fmla="*/ 7144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00" h="190500">
                  <a:moveTo>
                    <a:pt x="210502" y="7144"/>
                  </a:moveTo>
                  <a:lnTo>
                    <a:pt x="161163" y="7144"/>
                  </a:lnTo>
                  <a:cubicBezTo>
                    <a:pt x="156114" y="7144"/>
                    <a:pt x="151733" y="10668"/>
                    <a:pt x="150495" y="15526"/>
                  </a:cubicBezTo>
                  <a:cubicBezTo>
                    <a:pt x="146399" y="31337"/>
                    <a:pt x="132112" y="42958"/>
                    <a:pt x="115062" y="42958"/>
                  </a:cubicBezTo>
                  <a:cubicBezTo>
                    <a:pt x="98012" y="42958"/>
                    <a:pt x="83725" y="31337"/>
                    <a:pt x="79629" y="15526"/>
                  </a:cubicBezTo>
                  <a:cubicBezTo>
                    <a:pt x="78391" y="10573"/>
                    <a:pt x="74009" y="7144"/>
                    <a:pt x="68961" y="7144"/>
                  </a:cubicBezTo>
                  <a:lnTo>
                    <a:pt x="53816" y="7144"/>
                  </a:lnTo>
                  <a:cubicBezTo>
                    <a:pt x="47625" y="7144"/>
                    <a:pt x="42672" y="12097"/>
                    <a:pt x="42672" y="18288"/>
                  </a:cubicBezTo>
                  <a:lnTo>
                    <a:pt x="42672" y="55436"/>
                  </a:lnTo>
                  <a:cubicBezTo>
                    <a:pt x="42672" y="61627"/>
                    <a:pt x="37719" y="66580"/>
                    <a:pt x="31528" y="66580"/>
                  </a:cubicBezTo>
                  <a:lnTo>
                    <a:pt x="19812" y="66580"/>
                  </a:lnTo>
                  <a:cubicBezTo>
                    <a:pt x="12954" y="66580"/>
                    <a:pt x="7144" y="72104"/>
                    <a:pt x="7144" y="79248"/>
                  </a:cubicBezTo>
                  <a:cubicBezTo>
                    <a:pt x="7144" y="86201"/>
                    <a:pt x="12763" y="91916"/>
                    <a:pt x="19812" y="91916"/>
                  </a:cubicBezTo>
                  <a:lnTo>
                    <a:pt x="31528" y="91916"/>
                  </a:lnTo>
                  <a:cubicBezTo>
                    <a:pt x="37719" y="91916"/>
                    <a:pt x="42672" y="96869"/>
                    <a:pt x="42672" y="103061"/>
                  </a:cubicBezTo>
                  <a:lnTo>
                    <a:pt x="42672" y="175165"/>
                  </a:lnTo>
                  <a:cubicBezTo>
                    <a:pt x="42672" y="181356"/>
                    <a:pt x="47625" y="186309"/>
                    <a:pt x="53816" y="186309"/>
                  </a:cubicBezTo>
                  <a:lnTo>
                    <a:pt x="174784" y="186309"/>
                  </a:lnTo>
                  <a:cubicBezTo>
                    <a:pt x="200406" y="186309"/>
                    <a:pt x="221742" y="165640"/>
                    <a:pt x="221742" y="139351"/>
                  </a:cubicBezTo>
                  <a:lnTo>
                    <a:pt x="221742" y="18383"/>
                  </a:lnTo>
                  <a:cubicBezTo>
                    <a:pt x="221646" y="12097"/>
                    <a:pt x="216694" y="7144"/>
                    <a:pt x="21050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390">
              <a:extLst>
                <a:ext uri="{FF2B5EF4-FFF2-40B4-BE49-F238E27FC236}">
                  <a16:creationId xmlns:a16="http://schemas.microsoft.com/office/drawing/2014/main" id="{984F3B57-997D-462D-9F9D-8746AC7FDD29}"/>
                </a:ext>
              </a:extLst>
            </p:cNvPr>
            <p:cNvSpPr/>
            <p:nvPr/>
          </p:nvSpPr>
          <p:spPr>
            <a:xfrm>
              <a:off x="8141675" y="3731990"/>
              <a:ext cx="190500" cy="228600"/>
            </a:xfrm>
            <a:custGeom>
              <a:avLst/>
              <a:gdLst>
                <a:gd name="connsiteX0" fmla="*/ 177927 w 190500"/>
                <a:gd name="connsiteY0" fmla="*/ 150781 h 228600"/>
                <a:gd name="connsiteX1" fmla="*/ 150495 w 190500"/>
                <a:gd name="connsiteY1" fmla="*/ 115348 h 228600"/>
                <a:gd name="connsiteX2" fmla="*/ 177927 w 190500"/>
                <a:gd name="connsiteY2" fmla="*/ 79915 h 228600"/>
                <a:gd name="connsiteX3" fmla="*/ 186309 w 190500"/>
                <a:gd name="connsiteY3" fmla="*/ 69247 h 228600"/>
                <a:gd name="connsiteX4" fmla="*/ 186309 w 190500"/>
                <a:gd name="connsiteY4" fmla="*/ 54102 h 228600"/>
                <a:gd name="connsiteX5" fmla="*/ 175164 w 190500"/>
                <a:gd name="connsiteY5" fmla="*/ 42958 h 228600"/>
                <a:gd name="connsiteX6" fmla="*/ 138017 w 190500"/>
                <a:gd name="connsiteY6" fmla="*/ 42958 h 228600"/>
                <a:gd name="connsiteX7" fmla="*/ 126872 w 190500"/>
                <a:gd name="connsiteY7" fmla="*/ 31813 h 228600"/>
                <a:gd name="connsiteX8" fmla="*/ 126872 w 190500"/>
                <a:gd name="connsiteY8" fmla="*/ 19907 h 228600"/>
                <a:gd name="connsiteX9" fmla="*/ 114205 w 190500"/>
                <a:gd name="connsiteY9" fmla="*/ 7144 h 228600"/>
                <a:gd name="connsiteX10" fmla="*/ 101536 w 190500"/>
                <a:gd name="connsiteY10" fmla="*/ 19907 h 228600"/>
                <a:gd name="connsiteX11" fmla="*/ 101536 w 190500"/>
                <a:gd name="connsiteY11" fmla="*/ 31813 h 228600"/>
                <a:gd name="connsiteX12" fmla="*/ 90392 w 190500"/>
                <a:gd name="connsiteY12" fmla="*/ 42958 h 228600"/>
                <a:gd name="connsiteX13" fmla="*/ 18288 w 190500"/>
                <a:gd name="connsiteY13" fmla="*/ 42958 h 228600"/>
                <a:gd name="connsiteX14" fmla="*/ 7144 w 190500"/>
                <a:gd name="connsiteY14" fmla="*/ 54102 h 228600"/>
                <a:gd name="connsiteX15" fmla="*/ 7144 w 190500"/>
                <a:gd name="connsiteY15" fmla="*/ 175070 h 228600"/>
                <a:gd name="connsiteX16" fmla="*/ 54102 w 190500"/>
                <a:gd name="connsiteY16" fmla="*/ 222028 h 228600"/>
                <a:gd name="connsiteX17" fmla="*/ 175070 w 190500"/>
                <a:gd name="connsiteY17" fmla="*/ 222028 h 228600"/>
                <a:gd name="connsiteX18" fmla="*/ 186214 w 190500"/>
                <a:gd name="connsiteY18" fmla="*/ 210884 h 228600"/>
                <a:gd name="connsiteX19" fmla="*/ 186214 w 190500"/>
                <a:gd name="connsiteY19" fmla="*/ 161449 h 228600"/>
                <a:gd name="connsiteX20" fmla="*/ 177927 w 190500"/>
                <a:gd name="connsiteY20" fmla="*/ 15078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" h="228600">
                  <a:moveTo>
                    <a:pt x="177927" y="150781"/>
                  </a:moveTo>
                  <a:cubicBezTo>
                    <a:pt x="162115" y="146685"/>
                    <a:pt x="150495" y="132397"/>
                    <a:pt x="150495" y="115348"/>
                  </a:cubicBezTo>
                  <a:cubicBezTo>
                    <a:pt x="150495" y="98298"/>
                    <a:pt x="162115" y="84011"/>
                    <a:pt x="177927" y="79915"/>
                  </a:cubicBezTo>
                  <a:cubicBezTo>
                    <a:pt x="182880" y="78677"/>
                    <a:pt x="186309" y="74295"/>
                    <a:pt x="186309" y="69247"/>
                  </a:cubicBezTo>
                  <a:lnTo>
                    <a:pt x="186309" y="54102"/>
                  </a:lnTo>
                  <a:cubicBezTo>
                    <a:pt x="186309" y="47911"/>
                    <a:pt x="181356" y="42958"/>
                    <a:pt x="175164" y="42958"/>
                  </a:cubicBezTo>
                  <a:lnTo>
                    <a:pt x="138017" y="42958"/>
                  </a:lnTo>
                  <a:cubicBezTo>
                    <a:pt x="131826" y="42958"/>
                    <a:pt x="126872" y="38005"/>
                    <a:pt x="126872" y="31813"/>
                  </a:cubicBezTo>
                  <a:lnTo>
                    <a:pt x="126872" y="19907"/>
                  </a:lnTo>
                  <a:cubicBezTo>
                    <a:pt x="126872" y="13049"/>
                    <a:pt x="121348" y="7144"/>
                    <a:pt x="114205" y="7144"/>
                  </a:cubicBezTo>
                  <a:cubicBezTo>
                    <a:pt x="107251" y="7144"/>
                    <a:pt x="101536" y="12859"/>
                    <a:pt x="101536" y="19907"/>
                  </a:cubicBezTo>
                  <a:lnTo>
                    <a:pt x="101536" y="31813"/>
                  </a:lnTo>
                  <a:cubicBezTo>
                    <a:pt x="101536" y="38005"/>
                    <a:pt x="96583" y="42958"/>
                    <a:pt x="90392" y="42958"/>
                  </a:cubicBezTo>
                  <a:lnTo>
                    <a:pt x="18288" y="42958"/>
                  </a:lnTo>
                  <a:cubicBezTo>
                    <a:pt x="12096" y="42958"/>
                    <a:pt x="7144" y="47911"/>
                    <a:pt x="7144" y="54102"/>
                  </a:cubicBezTo>
                  <a:lnTo>
                    <a:pt x="7144" y="175070"/>
                  </a:lnTo>
                  <a:cubicBezTo>
                    <a:pt x="7144" y="200692"/>
                    <a:pt x="27813" y="222028"/>
                    <a:pt x="54102" y="222028"/>
                  </a:cubicBezTo>
                  <a:lnTo>
                    <a:pt x="175070" y="222028"/>
                  </a:lnTo>
                  <a:cubicBezTo>
                    <a:pt x="181260" y="222028"/>
                    <a:pt x="186214" y="217075"/>
                    <a:pt x="186214" y="210884"/>
                  </a:cubicBezTo>
                  <a:lnTo>
                    <a:pt x="186214" y="161449"/>
                  </a:lnTo>
                  <a:cubicBezTo>
                    <a:pt x="186404" y="156401"/>
                    <a:pt x="182880" y="152114"/>
                    <a:pt x="177927" y="150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928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BFBED3-4768-4E6B-9812-4337216431BE}"/>
              </a:ext>
            </a:extLst>
          </p:cNvPr>
          <p:cNvSpPr txBox="1"/>
          <p:nvPr/>
        </p:nvSpPr>
        <p:spPr>
          <a:xfrm>
            <a:off x="733425" y="2203704"/>
            <a:ext cx="4133850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gradFill>
                  <a:gsLst>
                    <a:gs pos="79650">
                      <a:srgbClr val="D6A86A"/>
                    </a:gs>
                    <a:gs pos="0">
                      <a:srgbClr val="BD955D"/>
                    </a:gs>
                    <a:gs pos="28000">
                      <a:srgbClr val="987140"/>
                    </a:gs>
                    <a:gs pos="58000">
                      <a:srgbClr val="F3C27E"/>
                    </a:gs>
                    <a:gs pos="63000">
                      <a:srgbClr val="F6C480"/>
                    </a:gs>
                    <a:gs pos="100000">
                      <a:srgbClr val="987141"/>
                    </a:gs>
                  </a:gsLst>
                  <a:lin ang="0" scaled="0"/>
                </a:gradFill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sz="4800" dirty="0">
                <a:solidFill>
                  <a:srgbClr val="762EFF"/>
                </a:solidFill>
              </a:rPr>
              <a:t>DEMO</a:t>
            </a:r>
            <a:endParaRPr lang="ko-KR" altLang="en-US" sz="4800" dirty="0">
              <a:solidFill>
                <a:srgbClr val="762E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5206E-03CC-4B7F-9249-9EFA06F6E3C4}"/>
              </a:ext>
            </a:extLst>
          </p:cNvPr>
          <p:cNvSpPr txBox="1"/>
          <p:nvPr/>
        </p:nvSpPr>
        <p:spPr>
          <a:xfrm>
            <a:off x="761572" y="3064628"/>
            <a:ext cx="377609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gradFill>
                  <a:gsLst>
                    <a:gs pos="79650">
                      <a:srgbClr val="D6A86A"/>
                    </a:gs>
                    <a:gs pos="0">
                      <a:srgbClr val="BD955D"/>
                    </a:gs>
                    <a:gs pos="28000">
                      <a:srgbClr val="987140"/>
                    </a:gs>
                    <a:gs pos="58000">
                      <a:srgbClr val="F3C27E"/>
                    </a:gs>
                    <a:gs pos="63000">
                      <a:srgbClr val="F6C480"/>
                    </a:gs>
                    <a:gs pos="100000">
                      <a:srgbClr val="987141"/>
                    </a:gs>
                  </a:gsLst>
                  <a:lin ang="0" scaled="0"/>
                </a:gradFill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Implementing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Sieve of Eratosthenes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in C++</a:t>
            </a:r>
          </a:p>
        </p:txBody>
      </p:sp>
      <p:pic>
        <p:nvPicPr>
          <p:cNvPr id="7" name="그래픽 23">
            <a:extLst>
              <a:ext uri="{FF2B5EF4-FFF2-40B4-BE49-F238E27FC236}">
                <a16:creationId xmlns:a16="http://schemas.microsoft.com/office/drawing/2014/main" id="{32CBD0BA-D5DB-444E-8D13-CC5A59749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544" y="1652115"/>
            <a:ext cx="2020380" cy="62550"/>
          </a:xfrm>
          <a:prstGeom prst="rect">
            <a:avLst/>
          </a:prstGeom>
        </p:spPr>
      </p:pic>
      <p:pic>
        <p:nvPicPr>
          <p:cNvPr id="9" name="그래픽 66">
            <a:extLst>
              <a:ext uri="{FF2B5EF4-FFF2-40B4-BE49-F238E27FC236}">
                <a16:creationId xmlns:a16="http://schemas.microsoft.com/office/drawing/2014/main" id="{204E00CF-7B80-49A2-8903-DAAD480B7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544" y="3699721"/>
            <a:ext cx="2020380" cy="62550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ECB8D07B-F336-475D-9EC5-4454B969E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7883" y="1513555"/>
            <a:ext cx="4886009" cy="304698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E856F5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n=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50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856F5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a = 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856F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CA0F7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856F5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1..n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856F5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a[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CA0F7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m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CA0F7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(sqrt(n))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856F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CA0F7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856F5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2..m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856F5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a[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856F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CA0F7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856F5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2.. 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856F5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    a[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* j]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false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F84EFC"/>
                </a:solidFill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4EFC"/>
                </a:solidFill>
                <a:effectLst/>
                <a:latin typeface="Consolas" panose="020B0609020204030204" pitchFamily="49" charset="0"/>
              </a:rPr>
              <a:t>/for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4EFC"/>
                </a:solidFill>
                <a:effectLst/>
                <a:latin typeface="Consolas" panose="020B0609020204030204" pitchFamily="49" charset="0"/>
              </a:rPr>
              <a:t>    /if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4EFC"/>
                </a:solidFill>
                <a:effectLst/>
                <a:latin typeface="Consolas" panose="020B0609020204030204" pitchFamily="49" charset="0"/>
              </a:rPr>
              <a:t>/for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84EFC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rgbClr val="F84EF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4009FC-2953-40AE-907A-2838F31B5499}"/>
              </a:ext>
            </a:extLst>
          </p:cNvPr>
          <p:cNvSpPr txBox="1"/>
          <p:nvPr/>
        </p:nvSpPr>
        <p:spPr>
          <a:xfrm>
            <a:off x="6907883" y="1144223"/>
            <a:ext cx="4886009" cy="369332"/>
          </a:xfrm>
          <a:prstGeom prst="rect">
            <a:avLst/>
          </a:prstGeom>
          <a:solidFill>
            <a:srgbClr val="333F50"/>
          </a:solidFill>
          <a:ln w="15875" cmpd="dbl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Pseudo Code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9" name="사각형: 둥근 모서리 28">
            <a:extLst>
              <a:ext uri="{FF2B5EF4-FFF2-40B4-BE49-F238E27FC236}">
                <a16:creationId xmlns:a16="http://schemas.microsoft.com/office/drawing/2014/main" id="{D3DD059E-30C2-40E9-90D6-7BF5EC209D32}"/>
              </a:ext>
            </a:extLst>
          </p:cNvPr>
          <p:cNvSpPr/>
          <p:nvPr/>
        </p:nvSpPr>
        <p:spPr>
          <a:xfrm>
            <a:off x="339351" y="4844537"/>
            <a:ext cx="920282" cy="286690"/>
          </a:xfrm>
          <a:prstGeom prst="roundRect">
            <a:avLst>
              <a:gd name="adj" fmla="val 50000"/>
            </a:avLst>
          </a:prstGeom>
          <a:solidFill>
            <a:srgbClr val="5B3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C++ 17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사각형: 둥근 모서리 28">
            <a:extLst>
              <a:ext uri="{FF2B5EF4-FFF2-40B4-BE49-F238E27FC236}">
                <a16:creationId xmlns:a16="http://schemas.microsoft.com/office/drawing/2014/main" id="{146F82E6-9A2E-4106-8D30-A03278E49EE9}"/>
              </a:ext>
            </a:extLst>
          </p:cNvPr>
          <p:cNvSpPr/>
          <p:nvPr/>
        </p:nvSpPr>
        <p:spPr>
          <a:xfrm>
            <a:off x="1328396" y="4853391"/>
            <a:ext cx="1256184" cy="286690"/>
          </a:xfrm>
          <a:prstGeom prst="roundRect">
            <a:avLst>
              <a:gd name="adj" fmla="val 50000"/>
            </a:avLst>
          </a:prstGeom>
          <a:solidFill>
            <a:srgbClr val="5B3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</a:rPr>
              <a:t>Emscripten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8">
            <a:extLst>
              <a:ext uri="{FF2B5EF4-FFF2-40B4-BE49-F238E27FC236}">
                <a16:creationId xmlns:a16="http://schemas.microsoft.com/office/drawing/2014/main" id="{9092B6C7-1D9F-4B18-B1AA-51547691856C}"/>
              </a:ext>
            </a:extLst>
          </p:cNvPr>
          <p:cNvSpPr/>
          <p:nvPr/>
        </p:nvSpPr>
        <p:spPr>
          <a:xfrm>
            <a:off x="339350" y="5287572"/>
            <a:ext cx="2245229" cy="286690"/>
          </a:xfrm>
          <a:prstGeom prst="roundRect">
            <a:avLst>
              <a:gd name="adj" fmla="val 50000"/>
            </a:avLst>
          </a:prstGeom>
          <a:solidFill>
            <a:srgbClr val="5B3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ES6 </a:t>
            </a:r>
            <a:r>
              <a:rPr lang="en-US" altLang="ko-KR" sz="1400" b="1" dirty="0" err="1">
                <a:solidFill>
                  <a:schemeClr val="bg1"/>
                </a:solidFill>
              </a:rPr>
              <a:t>Javascript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78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986480-CC8D-4C7D-8DD3-22107CFC7461}"/>
              </a:ext>
            </a:extLst>
          </p:cNvPr>
          <p:cNvSpPr txBox="1"/>
          <p:nvPr/>
        </p:nvSpPr>
        <p:spPr>
          <a:xfrm>
            <a:off x="484614" y="467392"/>
            <a:ext cx="3823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1635E3"/>
                </a:solidFill>
              </a:rPr>
              <a:t>Thank You</a:t>
            </a:r>
          </a:p>
        </p:txBody>
      </p:sp>
      <p:sp>
        <p:nvSpPr>
          <p:cNvPr id="3" name="자유형: 도형 38">
            <a:extLst>
              <a:ext uri="{FF2B5EF4-FFF2-40B4-BE49-F238E27FC236}">
                <a16:creationId xmlns:a16="http://schemas.microsoft.com/office/drawing/2014/main" id="{DF2B92D0-89B9-4B37-94F2-484F48419DF2}"/>
              </a:ext>
            </a:extLst>
          </p:cNvPr>
          <p:cNvSpPr/>
          <p:nvPr/>
        </p:nvSpPr>
        <p:spPr>
          <a:xfrm>
            <a:off x="10347634" y="3901304"/>
            <a:ext cx="316157" cy="381249"/>
          </a:xfrm>
          <a:custGeom>
            <a:avLst/>
            <a:gdLst>
              <a:gd name="connsiteX0" fmla="*/ 324136 w 323850"/>
              <a:gd name="connsiteY0" fmla="*/ 165643 h 390525"/>
              <a:gd name="connsiteX1" fmla="*/ 301181 w 323850"/>
              <a:gd name="connsiteY1" fmla="*/ 83538 h 390525"/>
              <a:gd name="connsiteX2" fmla="*/ 320612 w 323850"/>
              <a:gd name="connsiteY2" fmla="*/ 65250 h 390525"/>
              <a:gd name="connsiteX3" fmla="*/ 323279 w 323850"/>
              <a:gd name="connsiteY3" fmla="*/ 53248 h 390525"/>
              <a:gd name="connsiteX4" fmla="*/ 313087 w 323850"/>
              <a:gd name="connsiteY4" fmla="*/ 46390 h 390525"/>
              <a:gd name="connsiteX5" fmla="*/ 284893 w 323850"/>
              <a:gd name="connsiteY5" fmla="*/ 46390 h 390525"/>
              <a:gd name="connsiteX6" fmla="*/ 284893 w 323850"/>
              <a:gd name="connsiteY6" fmla="*/ 18196 h 390525"/>
              <a:gd name="connsiteX7" fmla="*/ 278035 w 323850"/>
              <a:gd name="connsiteY7" fmla="*/ 8004 h 390525"/>
              <a:gd name="connsiteX8" fmla="*/ 266033 w 323850"/>
              <a:gd name="connsiteY8" fmla="*/ 10671 h 390525"/>
              <a:gd name="connsiteX9" fmla="*/ 247745 w 323850"/>
              <a:gd name="connsiteY9" fmla="*/ 30102 h 390525"/>
              <a:gd name="connsiteX10" fmla="*/ 164592 w 323850"/>
              <a:gd name="connsiteY10" fmla="*/ 7147 h 390525"/>
              <a:gd name="connsiteX11" fmla="*/ 7144 w 323850"/>
              <a:gd name="connsiteY11" fmla="*/ 166024 h 390525"/>
              <a:gd name="connsiteX12" fmla="*/ 64675 w 323850"/>
              <a:gd name="connsiteY12" fmla="*/ 287658 h 390525"/>
              <a:gd name="connsiteX13" fmla="*/ 52864 w 323850"/>
              <a:gd name="connsiteY13" fmla="*/ 373574 h 390525"/>
              <a:gd name="connsiteX14" fmla="*/ 63723 w 323850"/>
              <a:gd name="connsiteY14" fmla="*/ 385956 h 390525"/>
              <a:gd name="connsiteX15" fmla="*/ 107442 w 323850"/>
              <a:gd name="connsiteY15" fmla="*/ 385956 h 390525"/>
              <a:gd name="connsiteX16" fmla="*/ 118015 w 323850"/>
              <a:gd name="connsiteY16" fmla="*/ 377955 h 390525"/>
              <a:gd name="connsiteX17" fmla="*/ 133827 w 323850"/>
              <a:gd name="connsiteY17" fmla="*/ 320805 h 390525"/>
              <a:gd name="connsiteX18" fmla="*/ 165831 w 323850"/>
              <a:gd name="connsiteY18" fmla="*/ 324044 h 390525"/>
              <a:gd name="connsiteX19" fmla="*/ 197835 w 323850"/>
              <a:gd name="connsiteY19" fmla="*/ 320805 h 390525"/>
              <a:gd name="connsiteX20" fmla="*/ 213646 w 323850"/>
              <a:gd name="connsiteY20" fmla="*/ 377955 h 390525"/>
              <a:gd name="connsiteX21" fmla="*/ 224219 w 323850"/>
              <a:gd name="connsiteY21" fmla="*/ 385956 h 390525"/>
              <a:gd name="connsiteX22" fmla="*/ 267938 w 323850"/>
              <a:gd name="connsiteY22" fmla="*/ 385956 h 390525"/>
              <a:gd name="connsiteX23" fmla="*/ 278797 w 323850"/>
              <a:gd name="connsiteY23" fmla="*/ 373574 h 390525"/>
              <a:gd name="connsiteX24" fmla="*/ 266986 w 323850"/>
              <a:gd name="connsiteY24" fmla="*/ 287658 h 390525"/>
              <a:gd name="connsiteX25" fmla="*/ 324136 w 323850"/>
              <a:gd name="connsiteY25" fmla="*/ 165643 h 390525"/>
              <a:gd name="connsiteX26" fmla="*/ 98965 w 323850"/>
              <a:gd name="connsiteY26" fmla="*/ 363858 h 390525"/>
              <a:gd name="connsiteX27" fmla="*/ 76105 w 323850"/>
              <a:gd name="connsiteY27" fmla="*/ 363858 h 390525"/>
              <a:gd name="connsiteX28" fmla="*/ 84677 w 323850"/>
              <a:gd name="connsiteY28" fmla="*/ 301565 h 390525"/>
              <a:gd name="connsiteX29" fmla="*/ 112491 w 323850"/>
              <a:gd name="connsiteY29" fmla="*/ 314614 h 390525"/>
              <a:gd name="connsiteX30" fmla="*/ 98965 w 323850"/>
              <a:gd name="connsiteY30" fmla="*/ 363858 h 390525"/>
              <a:gd name="connsiteX31" fmla="*/ 232220 w 323850"/>
              <a:gd name="connsiteY31" fmla="*/ 363858 h 390525"/>
              <a:gd name="connsiteX32" fmla="*/ 218694 w 323850"/>
              <a:gd name="connsiteY32" fmla="*/ 314709 h 390525"/>
              <a:gd name="connsiteX33" fmla="*/ 246507 w 323850"/>
              <a:gd name="connsiteY33" fmla="*/ 301660 h 390525"/>
              <a:gd name="connsiteX34" fmla="*/ 255080 w 323850"/>
              <a:gd name="connsiteY34" fmla="*/ 363954 h 390525"/>
              <a:gd name="connsiteX35" fmla="*/ 232220 w 323850"/>
              <a:gd name="connsiteY35" fmla="*/ 363954 h 390525"/>
              <a:gd name="connsiteX36" fmla="*/ 258318 w 323850"/>
              <a:gd name="connsiteY36" fmla="*/ 165929 h 390525"/>
              <a:gd name="connsiteX37" fmla="*/ 144495 w 323850"/>
              <a:gd name="connsiteY37" fmla="*/ 256512 h 390525"/>
              <a:gd name="connsiteX38" fmla="*/ 74771 w 323850"/>
              <a:gd name="connsiteY38" fmla="*/ 186789 h 390525"/>
              <a:gd name="connsiteX39" fmla="*/ 165355 w 323850"/>
              <a:gd name="connsiteY39" fmla="*/ 72965 h 390525"/>
              <a:gd name="connsiteX40" fmla="*/ 214694 w 323850"/>
              <a:gd name="connsiteY40" fmla="*/ 87157 h 390525"/>
              <a:gd name="connsiteX41" fmla="*/ 214694 w 323850"/>
              <a:gd name="connsiteY41" fmla="*/ 101159 h 390525"/>
              <a:gd name="connsiteX42" fmla="*/ 207264 w 323850"/>
              <a:gd name="connsiteY42" fmla="*/ 108588 h 390525"/>
              <a:gd name="connsiteX43" fmla="*/ 162211 w 323850"/>
              <a:gd name="connsiteY43" fmla="*/ 94968 h 390525"/>
              <a:gd name="connsiteX44" fmla="*/ 94488 w 323850"/>
              <a:gd name="connsiteY44" fmla="*/ 162500 h 390525"/>
              <a:gd name="connsiteX45" fmla="*/ 168879 w 323850"/>
              <a:gd name="connsiteY45" fmla="*/ 236890 h 390525"/>
              <a:gd name="connsiteX46" fmla="*/ 236411 w 323850"/>
              <a:gd name="connsiteY46" fmla="*/ 169167 h 390525"/>
              <a:gd name="connsiteX47" fmla="*/ 222790 w 323850"/>
              <a:gd name="connsiteY47" fmla="*/ 124019 h 390525"/>
              <a:gd name="connsiteX48" fmla="*/ 230220 w 323850"/>
              <a:gd name="connsiteY48" fmla="*/ 116589 h 390525"/>
              <a:gd name="connsiteX49" fmla="*/ 244221 w 323850"/>
              <a:gd name="connsiteY49" fmla="*/ 116589 h 390525"/>
              <a:gd name="connsiteX50" fmla="*/ 258318 w 323850"/>
              <a:gd name="connsiteY50" fmla="*/ 165929 h 390525"/>
              <a:gd name="connsiteX51" fmla="*/ 214789 w 323850"/>
              <a:gd name="connsiteY51" fmla="*/ 165643 h 390525"/>
              <a:gd name="connsiteX52" fmla="*/ 165640 w 323850"/>
              <a:gd name="connsiteY52" fmla="*/ 214792 h 390525"/>
              <a:gd name="connsiteX53" fmla="*/ 116491 w 323850"/>
              <a:gd name="connsiteY53" fmla="*/ 165643 h 390525"/>
              <a:gd name="connsiteX54" fmla="*/ 165640 w 323850"/>
              <a:gd name="connsiteY54" fmla="*/ 116494 h 390525"/>
              <a:gd name="connsiteX55" fmla="*/ 191834 w 323850"/>
              <a:gd name="connsiteY55" fmla="*/ 124019 h 390525"/>
              <a:gd name="connsiteX56" fmla="*/ 157925 w 323850"/>
              <a:gd name="connsiteY56" fmla="*/ 157928 h 390525"/>
              <a:gd name="connsiteX57" fmla="*/ 157925 w 323850"/>
              <a:gd name="connsiteY57" fmla="*/ 173358 h 390525"/>
              <a:gd name="connsiteX58" fmla="*/ 173355 w 323850"/>
              <a:gd name="connsiteY58" fmla="*/ 173358 h 390525"/>
              <a:gd name="connsiteX59" fmla="*/ 207264 w 323850"/>
              <a:gd name="connsiteY59" fmla="*/ 139450 h 390525"/>
              <a:gd name="connsiteX60" fmla="*/ 214789 w 323850"/>
              <a:gd name="connsiteY60" fmla="*/ 165643 h 390525"/>
              <a:gd name="connsiteX61" fmla="*/ 274511 w 323850"/>
              <a:gd name="connsiteY61" fmla="*/ 67821 h 390525"/>
              <a:gd name="connsiteX62" fmla="*/ 286322 w 323850"/>
              <a:gd name="connsiteY62" fmla="*/ 67821 h 390525"/>
              <a:gd name="connsiteX63" fmla="*/ 258033 w 323850"/>
              <a:gd name="connsiteY63" fmla="*/ 94491 h 390525"/>
              <a:gd name="connsiteX64" fmla="*/ 236887 w 323850"/>
              <a:gd name="connsiteY64" fmla="*/ 94491 h 390525"/>
              <a:gd name="connsiteX65" fmla="*/ 236887 w 323850"/>
              <a:gd name="connsiteY65" fmla="*/ 73346 h 390525"/>
              <a:gd name="connsiteX66" fmla="*/ 263557 w 323850"/>
              <a:gd name="connsiteY66" fmla="*/ 45057 h 390525"/>
              <a:gd name="connsiteX67" fmla="*/ 263557 w 323850"/>
              <a:gd name="connsiteY67" fmla="*/ 56963 h 390525"/>
              <a:gd name="connsiteX68" fmla="*/ 274511 w 323850"/>
              <a:gd name="connsiteY68" fmla="*/ 67821 h 390525"/>
              <a:gd name="connsiteX69" fmla="*/ 28956 w 323850"/>
              <a:gd name="connsiteY69" fmla="*/ 165643 h 390525"/>
              <a:gd name="connsiteX70" fmla="*/ 165545 w 323850"/>
              <a:gd name="connsiteY70" fmla="*/ 29054 h 390525"/>
              <a:gd name="connsiteX71" fmla="*/ 232315 w 323850"/>
              <a:gd name="connsiteY71" fmla="*/ 46485 h 390525"/>
              <a:gd name="connsiteX72" fmla="*/ 217837 w 323850"/>
              <a:gd name="connsiteY72" fmla="*/ 61916 h 390525"/>
              <a:gd name="connsiteX73" fmla="*/ 216885 w 323850"/>
              <a:gd name="connsiteY73" fmla="*/ 63059 h 390525"/>
              <a:gd name="connsiteX74" fmla="*/ 165545 w 323850"/>
              <a:gd name="connsiteY74" fmla="*/ 50962 h 390525"/>
              <a:gd name="connsiteX75" fmla="*/ 50769 w 323850"/>
              <a:gd name="connsiteY75" fmla="*/ 165738 h 390525"/>
              <a:gd name="connsiteX76" fmla="*/ 165545 w 323850"/>
              <a:gd name="connsiteY76" fmla="*/ 280515 h 390525"/>
              <a:gd name="connsiteX77" fmla="*/ 280321 w 323850"/>
              <a:gd name="connsiteY77" fmla="*/ 165738 h 390525"/>
              <a:gd name="connsiteX78" fmla="*/ 268224 w 323850"/>
              <a:gd name="connsiteY78" fmla="*/ 114399 h 390525"/>
              <a:gd name="connsiteX79" fmla="*/ 269367 w 323850"/>
              <a:gd name="connsiteY79" fmla="*/ 113446 h 390525"/>
              <a:gd name="connsiteX80" fmla="*/ 284798 w 323850"/>
              <a:gd name="connsiteY80" fmla="*/ 98968 h 390525"/>
              <a:gd name="connsiteX81" fmla="*/ 302229 w 323850"/>
              <a:gd name="connsiteY81" fmla="*/ 165738 h 390525"/>
              <a:gd name="connsiteX82" fmla="*/ 165640 w 323850"/>
              <a:gd name="connsiteY82" fmla="*/ 302327 h 390525"/>
              <a:gd name="connsiteX83" fmla="*/ 28956 w 323850"/>
              <a:gd name="connsiteY83" fmla="*/ 165643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323850" h="390525">
                <a:moveTo>
                  <a:pt x="324136" y="165643"/>
                </a:moveTo>
                <a:cubicBezTo>
                  <a:pt x="324136" y="136401"/>
                  <a:pt x="316230" y="108208"/>
                  <a:pt x="301181" y="83538"/>
                </a:cubicBezTo>
                <a:lnTo>
                  <a:pt x="320612" y="65250"/>
                </a:lnTo>
                <a:cubicBezTo>
                  <a:pt x="323850" y="62202"/>
                  <a:pt x="324898" y="57439"/>
                  <a:pt x="323279" y="53248"/>
                </a:cubicBezTo>
                <a:cubicBezTo>
                  <a:pt x="321660" y="49057"/>
                  <a:pt x="317564" y="46390"/>
                  <a:pt x="313087" y="46390"/>
                </a:cubicBezTo>
                <a:lnTo>
                  <a:pt x="284893" y="46390"/>
                </a:lnTo>
                <a:lnTo>
                  <a:pt x="284893" y="18196"/>
                </a:lnTo>
                <a:cubicBezTo>
                  <a:pt x="284893" y="13719"/>
                  <a:pt x="282131" y="9719"/>
                  <a:pt x="278035" y="8004"/>
                </a:cubicBezTo>
                <a:cubicBezTo>
                  <a:pt x="273844" y="6385"/>
                  <a:pt x="269081" y="7433"/>
                  <a:pt x="266033" y="10671"/>
                </a:cubicBezTo>
                <a:lnTo>
                  <a:pt x="247745" y="30102"/>
                </a:lnTo>
                <a:cubicBezTo>
                  <a:pt x="222790" y="14862"/>
                  <a:pt x="194215" y="6957"/>
                  <a:pt x="164592" y="7147"/>
                </a:cubicBezTo>
                <a:cubicBezTo>
                  <a:pt x="77629" y="7719"/>
                  <a:pt x="6953" y="79061"/>
                  <a:pt x="7144" y="166024"/>
                </a:cubicBezTo>
                <a:cubicBezTo>
                  <a:pt x="7239" y="214887"/>
                  <a:pt x="29623" y="258607"/>
                  <a:pt x="64675" y="287658"/>
                </a:cubicBezTo>
                <a:lnTo>
                  <a:pt x="52864" y="373574"/>
                </a:lnTo>
                <a:cubicBezTo>
                  <a:pt x="52007" y="380051"/>
                  <a:pt x="57150" y="385956"/>
                  <a:pt x="63723" y="385956"/>
                </a:cubicBezTo>
                <a:lnTo>
                  <a:pt x="107442" y="385956"/>
                </a:lnTo>
                <a:cubicBezTo>
                  <a:pt x="112395" y="385956"/>
                  <a:pt x="116682" y="382718"/>
                  <a:pt x="118015" y="377955"/>
                </a:cubicBezTo>
                <a:lnTo>
                  <a:pt x="133827" y="320805"/>
                </a:lnTo>
                <a:cubicBezTo>
                  <a:pt x="144113" y="322901"/>
                  <a:pt x="154877" y="324044"/>
                  <a:pt x="165831" y="324044"/>
                </a:cubicBezTo>
                <a:cubicBezTo>
                  <a:pt x="176784" y="324044"/>
                  <a:pt x="187452" y="322901"/>
                  <a:pt x="197835" y="320805"/>
                </a:cubicBezTo>
                <a:lnTo>
                  <a:pt x="213646" y="377955"/>
                </a:lnTo>
                <a:cubicBezTo>
                  <a:pt x="214979" y="382718"/>
                  <a:pt x="219266" y="385956"/>
                  <a:pt x="224219" y="385956"/>
                </a:cubicBezTo>
                <a:lnTo>
                  <a:pt x="267938" y="385956"/>
                </a:lnTo>
                <a:cubicBezTo>
                  <a:pt x="274511" y="385956"/>
                  <a:pt x="279655" y="380051"/>
                  <a:pt x="278797" y="373574"/>
                </a:cubicBezTo>
                <a:lnTo>
                  <a:pt x="266986" y="287658"/>
                </a:lnTo>
                <a:cubicBezTo>
                  <a:pt x="301752" y="258607"/>
                  <a:pt x="324136" y="214697"/>
                  <a:pt x="324136" y="165643"/>
                </a:cubicBezTo>
                <a:close/>
                <a:moveTo>
                  <a:pt x="98965" y="363858"/>
                </a:moveTo>
                <a:lnTo>
                  <a:pt x="76105" y="363858"/>
                </a:lnTo>
                <a:lnTo>
                  <a:pt x="84677" y="301565"/>
                </a:lnTo>
                <a:cubicBezTo>
                  <a:pt x="93536" y="306804"/>
                  <a:pt x="102775" y="311185"/>
                  <a:pt x="112491" y="314614"/>
                </a:cubicBezTo>
                <a:lnTo>
                  <a:pt x="98965" y="363858"/>
                </a:lnTo>
                <a:close/>
                <a:moveTo>
                  <a:pt x="232220" y="363858"/>
                </a:moveTo>
                <a:lnTo>
                  <a:pt x="218694" y="314709"/>
                </a:lnTo>
                <a:cubicBezTo>
                  <a:pt x="228410" y="311280"/>
                  <a:pt x="237649" y="306899"/>
                  <a:pt x="246507" y="301660"/>
                </a:cubicBezTo>
                <a:lnTo>
                  <a:pt x="255080" y="363954"/>
                </a:lnTo>
                <a:lnTo>
                  <a:pt x="232220" y="363954"/>
                </a:lnTo>
                <a:close/>
                <a:moveTo>
                  <a:pt x="258318" y="165929"/>
                </a:moveTo>
                <a:cubicBezTo>
                  <a:pt x="258318" y="223936"/>
                  <a:pt x="204788" y="269751"/>
                  <a:pt x="144495" y="256512"/>
                </a:cubicBezTo>
                <a:cubicBezTo>
                  <a:pt x="113157" y="249654"/>
                  <a:pt x="81629" y="218031"/>
                  <a:pt x="74771" y="186789"/>
                </a:cubicBezTo>
                <a:cubicBezTo>
                  <a:pt x="61532" y="126495"/>
                  <a:pt x="107347" y="72965"/>
                  <a:pt x="165355" y="72965"/>
                </a:cubicBezTo>
                <a:cubicBezTo>
                  <a:pt x="182976" y="72965"/>
                  <a:pt x="199930" y="77823"/>
                  <a:pt x="214694" y="87157"/>
                </a:cubicBezTo>
                <a:lnTo>
                  <a:pt x="214694" y="101159"/>
                </a:lnTo>
                <a:lnTo>
                  <a:pt x="207264" y="108588"/>
                </a:lnTo>
                <a:cubicBezTo>
                  <a:pt x="194691" y="99349"/>
                  <a:pt x="179071" y="94206"/>
                  <a:pt x="162211" y="94968"/>
                </a:cubicBezTo>
                <a:cubicBezTo>
                  <a:pt x="125730" y="96587"/>
                  <a:pt x="96203" y="126019"/>
                  <a:pt x="94488" y="162500"/>
                </a:cubicBezTo>
                <a:cubicBezTo>
                  <a:pt x="92488" y="204410"/>
                  <a:pt x="126969" y="238891"/>
                  <a:pt x="168879" y="236890"/>
                </a:cubicBezTo>
                <a:cubicBezTo>
                  <a:pt x="205359" y="235176"/>
                  <a:pt x="234792" y="205648"/>
                  <a:pt x="236411" y="169167"/>
                </a:cubicBezTo>
                <a:cubicBezTo>
                  <a:pt x="237173" y="152308"/>
                  <a:pt x="231934" y="136592"/>
                  <a:pt x="222790" y="124019"/>
                </a:cubicBezTo>
                <a:lnTo>
                  <a:pt x="230220" y="116589"/>
                </a:lnTo>
                <a:lnTo>
                  <a:pt x="244221" y="116589"/>
                </a:lnTo>
                <a:cubicBezTo>
                  <a:pt x="253461" y="131448"/>
                  <a:pt x="258318" y="148308"/>
                  <a:pt x="258318" y="165929"/>
                </a:cubicBezTo>
                <a:close/>
                <a:moveTo>
                  <a:pt x="214789" y="165643"/>
                </a:moveTo>
                <a:cubicBezTo>
                  <a:pt x="214789" y="192789"/>
                  <a:pt x="192691" y="214792"/>
                  <a:pt x="165640" y="214792"/>
                </a:cubicBezTo>
                <a:cubicBezTo>
                  <a:pt x="138494" y="214792"/>
                  <a:pt x="116491" y="192694"/>
                  <a:pt x="116491" y="165643"/>
                </a:cubicBezTo>
                <a:cubicBezTo>
                  <a:pt x="116491" y="138497"/>
                  <a:pt x="138589" y="116494"/>
                  <a:pt x="165640" y="116494"/>
                </a:cubicBezTo>
                <a:cubicBezTo>
                  <a:pt x="175260" y="116494"/>
                  <a:pt x="184214" y="119256"/>
                  <a:pt x="191834" y="124019"/>
                </a:cubicBezTo>
                <a:lnTo>
                  <a:pt x="157925" y="157928"/>
                </a:lnTo>
                <a:cubicBezTo>
                  <a:pt x="153638" y="162214"/>
                  <a:pt x="153638" y="169072"/>
                  <a:pt x="157925" y="173358"/>
                </a:cubicBezTo>
                <a:cubicBezTo>
                  <a:pt x="162116" y="177550"/>
                  <a:pt x="169164" y="177550"/>
                  <a:pt x="173355" y="173358"/>
                </a:cubicBezTo>
                <a:lnTo>
                  <a:pt x="207264" y="139450"/>
                </a:lnTo>
                <a:cubicBezTo>
                  <a:pt x="212027" y="147069"/>
                  <a:pt x="214789" y="156023"/>
                  <a:pt x="214789" y="165643"/>
                </a:cubicBezTo>
                <a:close/>
                <a:moveTo>
                  <a:pt x="274511" y="67821"/>
                </a:moveTo>
                <a:lnTo>
                  <a:pt x="286322" y="67821"/>
                </a:lnTo>
                <a:lnTo>
                  <a:pt x="258033" y="94491"/>
                </a:lnTo>
                <a:lnTo>
                  <a:pt x="236887" y="94491"/>
                </a:lnTo>
                <a:lnTo>
                  <a:pt x="236887" y="73346"/>
                </a:lnTo>
                <a:lnTo>
                  <a:pt x="263557" y="45057"/>
                </a:lnTo>
                <a:lnTo>
                  <a:pt x="263557" y="56963"/>
                </a:lnTo>
                <a:cubicBezTo>
                  <a:pt x="263557" y="62964"/>
                  <a:pt x="268415" y="67821"/>
                  <a:pt x="274511" y="67821"/>
                </a:cubicBezTo>
                <a:close/>
                <a:moveTo>
                  <a:pt x="28956" y="165643"/>
                </a:moveTo>
                <a:cubicBezTo>
                  <a:pt x="28956" y="90300"/>
                  <a:pt x="90202" y="29054"/>
                  <a:pt x="165545" y="29054"/>
                </a:cubicBezTo>
                <a:cubicBezTo>
                  <a:pt x="189167" y="29054"/>
                  <a:pt x="212027" y="35055"/>
                  <a:pt x="232315" y="46485"/>
                </a:cubicBezTo>
                <a:lnTo>
                  <a:pt x="217837" y="61916"/>
                </a:lnTo>
                <a:cubicBezTo>
                  <a:pt x="217456" y="62297"/>
                  <a:pt x="217171" y="62678"/>
                  <a:pt x="216885" y="63059"/>
                </a:cubicBezTo>
                <a:cubicBezTo>
                  <a:pt x="201073" y="55153"/>
                  <a:pt x="183547" y="50962"/>
                  <a:pt x="165545" y="50962"/>
                </a:cubicBezTo>
                <a:cubicBezTo>
                  <a:pt x="102299" y="50962"/>
                  <a:pt x="50769" y="102492"/>
                  <a:pt x="50769" y="165738"/>
                </a:cubicBezTo>
                <a:cubicBezTo>
                  <a:pt x="50769" y="228984"/>
                  <a:pt x="102299" y="280515"/>
                  <a:pt x="165545" y="280515"/>
                </a:cubicBezTo>
                <a:cubicBezTo>
                  <a:pt x="228791" y="280515"/>
                  <a:pt x="280321" y="228984"/>
                  <a:pt x="280321" y="165738"/>
                </a:cubicBezTo>
                <a:cubicBezTo>
                  <a:pt x="280321" y="147736"/>
                  <a:pt x="276225" y="130210"/>
                  <a:pt x="268224" y="114399"/>
                </a:cubicBezTo>
                <a:cubicBezTo>
                  <a:pt x="268605" y="114113"/>
                  <a:pt x="268986" y="113827"/>
                  <a:pt x="269367" y="113446"/>
                </a:cubicBezTo>
                <a:lnTo>
                  <a:pt x="284798" y="98968"/>
                </a:lnTo>
                <a:cubicBezTo>
                  <a:pt x="296228" y="119256"/>
                  <a:pt x="302229" y="142116"/>
                  <a:pt x="302229" y="165738"/>
                </a:cubicBezTo>
                <a:cubicBezTo>
                  <a:pt x="302229" y="241081"/>
                  <a:pt x="240888" y="302327"/>
                  <a:pt x="165640" y="302327"/>
                </a:cubicBezTo>
                <a:cubicBezTo>
                  <a:pt x="90202" y="302232"/>
                  <a:pt x="28956" y="240986"/>
                  <a:pt x="28956" y="165643"/>
                </a:cubicBezTo>
                <a:close/>
              </a:path>
            </a:pathLst>
          </a:custGeom>
          <a:solidFill>
            <a:srgbClr val="762E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4" name="그룹 40">
            <a:extLst>
              <a:ext uri="{FF2B5EF4-FFF2-40B4-BE49-F238E27FC236}">
                <a16:creationId xmlns:a16="http://schemas.microsoft.com/office/drawing/2014/main" id="{E270884F-0329-4A54-A642-5153A15D2F99}"/>
              </a:ext>
            </a:extLst>
          </p:cNvPr>
          <p:cNvGrpSpPr/>
          <p:nvPr/>
        </p:nvGrpSpPr>
        <p:grpSpPr>
          <a:xfrm>
            <a:off x="7219454" y="3918482"/>
            <a:ext cx="347495" cy="347495"/>
            <a:chOff x="2801293" y="892968"/>
            <a:chExt cx="390525" cy="390525"/>
          </a:xfrm>
          <a:solidFill>
            <a:srgbClr val="762EFF"/>
          </a:solidFill>
        </p:grpSpPr>
        <p:sp>
          <p:nvSpPr>
            <p:cNvPr id="5" name="자유형: 도형 41">
              <a:extLst>
                <a:ext uri="{FF2B5EF4-FFF2-40B4-BE49-F238E27FC236}">
                  <a16:creationId xmlns:a16="http://schemas.microsoft.com/office/drawing/2014/main" id="{16E68678-8643-4757-972A-66BC18934206}"/>
                </a:ext>
              </a:extLst>
            </p:cNvPr>
            <p:cNvSpPr/>
            <p:nvPr/>
          </p:nvSpPr>
          <p:spPr>
            <a:xfrm>
              <a:off x="2801293" y="892968"/>
              <a:ext cx="390525" cy="390525"/>
            </a:xfrm>
            <a:custGeom>
              <a:avLst/>
              <a:gdLst>
                <a:gd name="connsiteX0" fmla="*/ 376333 w 390525"/>
                <a:gd name="connsiteY0" fmla="*/ 126397 h 390525"/>
                <a:gd name="connsiteX1" fmla="*/ 329184 w 390525"/>
                <a:gd name="connsiteY1" fmla="*/ 126397 h 390525"/>
                <a:gd name="connsiteX2" fmla="*/ 295751 w 390525"/>
                <a:gd name="connsiteY2" fmla="*/ 159830 h 390525"/>
                <a:gd name="connsiteX3" fmla="*/ 295751 w 390525"/>
                <a:gd name="connsiteY3" fmla="*/ 71819 h 390525"/>
                <a:gd name="connsiteX4" fmla="*/ 286036 w 390525"/>
                <a:gd name="connsiteY4" fmla="*/ 48292 h 390525"/>
                <a:gd name="connsiteX5" fmla="*/ 254603 w 390525"/>
                <a:gd name="connsiteY5" fmla="*/ 16859 h 390525"/>
                <a:gd name="connsiteX6" fmla="*/ 231077 w 390525"/>
                <a:gd name="connsiteY6" fmla="*/ 7144 h 390525"/>
                <a:gd name="connsiteX7" fmla="*/ 40481 w 390525"/>
                <a:gd name="connsiteY7" fmla="*/ 7144 h 390525"/>
                <a:gd name="connsiteX8" fmla="*/ 7144 w 390525"/>
                <a:gd name="connsiteY8" fmla="*/ 40481 h 390525"/>
                <a:gd name="connsiteX9" fmla="*/ 7144 w 390525"/>
                <a:gd name="connsiteY9" fmla="*/ 352806 h 390525"/>
                <a:gd name="connsiteX10" fmla="*/ 40481 w 390525"/>
                <a:gd name="connsiteY10" fmla="*/ 386144 h 390525"/>
                <a:gd name="connsiteX11" fmla="*/ 262509 w 390525"/>
                <a:gd name="connsiteY11" fmla="*/ 386144 h 390525"/>
                <a:gd name="connsiteX12" fmla="*/ 295846 w 390525"/>
                <a:gd name="connsiteY12" fmla="*/ 352806 h 390525"/>
                <a:gd name="connsiteX13" fmla="*/ 295846 w 390525"/>
                <a:gd name="connsiteY13" fmla="*/ 254032 h 390525"/>
                <a:gd name="connsiteX14" fmla="*/ 376333 w 390525"/>
                <a:gd name="connsiteY14" fmla="*/ 173450 h 390525"/>
                <a:gd name="connsiteX15" fmla="*/ 376333 w 390525"/>
                <a:gd name="connsiteY15" fmla="*/ 126397 h 390525"/>
                <a:gd name="connsiteX16" fmla="*/ 229171 w 390525"/>
                <a:gd name="connsiteY16" fmla="*/ 29337 h 390525"/>
                <a:gd name="connsiteX17" fmla="*/ 238887 w 390525"/>
                <a:gd name="connsiteY17" fmla="*/ 32576 h 390525"/>
                <a:gd name="connsiteX18" fmla="*/ 270320 w 390525"/>
                <a:gd name="connsiteY18" fmla="*/ 64008 h 390525"/>
                <a:gd name="connsiteX19" fmla="*/ 273558 w 390525"/>
                <a:gd name="connsiteY19" fmla="*/ 73724 h 390525"/>
                <a:gd name="connsiteX20" fmla="*/ 229171 w 390525"/>
                <a:gd name="connsiteY20" fmla="*/ 73724 h 390525"/>
                <a:gd name="connsiteX21" fmla="*/ 229171 w 390525"/>
                <a:gd name="connsiteY21" fmla="*/ 29337 h 390525"/>
                <a:gd name="connsiteX22" fmla="*/ 273558 w 390525"/>
                <a:gd name="connsiteY22" fmla="*/ 352806 h 390525"/>
                <a:gd name="connsiteX23" fmla="*/ 262414 w 390525"/>
                <a:gd name="connsiteY23" fmla="*/ 363950 h 390525"/>
                <a:gd name="connsiteX24" fmla="*/ 40386 w 390525"/>
                <a:gd name="connsiteY24" fmla="*/ 363950 h 390525"/>
                <a:gd name="connsiteX25" fmla="*/ 29242 w 390525"/>
                <a:gd name="connsiteY25" fmla="*/ 352806 h 390525"/>
                <a:gd name="connsiteX26" fmla="*/ 29242 w 390525"/>
                <a:gd name="connsiteY26" fmla="*/ 40481 h 390525"/>
                <a:gd name="connsiteX27" fmla="*/ 40386 w 390525"/>
                <a:gd name="connsiteY27" fmla="*/ 29337 h 390525"/>
                <a:gd name="connsiteX28" fmla="*/ 206883 w 390525"/>
                <a:gd name="connsiteY28" fmla="*/ 29337 h 390525"/>
                <a:gd name="connsiteX29" fmla="*/ 206883 w 390525"/>
                <a:gd name="connsiteY29" fmla="*/ 84868 h 390525"/>
                <a:gd name="connsiteX30" fmla="*/ 218027 w 390525"/>
                <a:gd name="connsiteY30" fmla="*/ 96012 h 390525"/>
                <a:gd name="connsiteX31" fmla="*/ 273558 w 390525"/>
                <a:gd name="connsiteY31" fmla="*/ 96012 h 390525"/>
                <a:gd name="connsiteX32" fmla="*/ 273558 w 390525"/>
                <a:gd name="connsiteY32" fmla="*/ 182118 h 390525"/>
                <a:gd name="connsiteX33" fmla="*/ 240792 w 390525"/>
                <a:gd name="connsiteY33" fmla="*/ 214884 h 390525"/>
                <a:gd name="connsiteX34" fmla="*/ 225076 w 390525"/>
                <a:gd name="connsiteY34" fmla="*/ 230600 h 390525"/>
                <a:gd name="connsiteX35" fmla="*/ 222409 w 390525"/>
                <a:gd name="connsiteY35" fmla="*/ 234982 h 390525"/>
                <a:gd name="connsiteX36" fmla="*/ 206692 w 390525"/>
                <a:gd name="connsiteY36" fmla="*/ 282035 h 390525"/>
                <a:gd name="connsiteX37" fmla="*/ 209360 w 390525"/>
                <a:gd name="connsiteY37" fmla="*/ 293370 h 390525"/>
                <a:gd name="connsiteX38" fmla="*/ 220694 w 390525"/>
                <a:gd name="connsiteY38" fmla="*/ 296037 h 390525"/>
                <a:gd name="connsiteX39" fmla="*/ 267748 w 390525"/>
                <a:gd name="connsiteY39" fmla="*/ 280321 h 390525"/>
                <a:gd name="connsiteX40" fmla="*/ 272129 w 390525"/>
                <a:gd name="connsiteY40" fmla="*/ 277654 h 390525"/>
                <a:gd name="connsiteX41" fmla="*/ 273463 w 390525"/>
                <a:gd name="connsiteY41" fmla="*/ 276320 h 390525"/>
                <a:gd name="connsiteX42" fmla="*/ 273463 w 390525"/>
                <a:gd name="connsiteY42" fmla="*/ 352806 h 390525"/>
                <a:gd name="connsiteX43" fmla="*/ 273558 w 390525"/>
                <a:gd name="connsiteY43" fmla="*/ 352806 h 390525"/>
                <a:gd name="connsiteX44" fmla="*/ 248317 w 390525"/>
                <a:gd name="connsiteY44" fmla="*/ 238411 h 390525"/>
                <a:gd name="connsiteX45" fmla="*/ 264033 w 390525"/>
                <a:gd name="connsiteY45" fmla="*/ 254127 h 390525"/>
                <a:gd name="connsiteX46" fmla="*/ 258032 w 390525"/>
                <a:gd name="connsiteY46" fmla="*/ 260128 h 390525"/>
                <a:gd name="connsiteX47" fmla="*/ 234506 w 390525"/>
                <a:gd name="connsiteY47" fmla="*/ 267938 h 390525"/>
                <a:gd name="connsiteX48" fmla="*/ 242316 w 390525"/>
                <a:gd name="connsiteY48" fmla="*/ 244412 h 390525"/>
                <a:gd name="connsiteX49" fmla="*/ 248317 w 390525"/>
                <a:gd name="connsiteY49" fmla="*/ 238411 h 390525"/>
                <a:gd name="connsiteX50" fmla="*/ 279749 w 390525"/>
                <a:gd name="connsiteY50" fmla="*/ 238411 h 390525"/>
                <a:gd name="connsiteX51" fmla="*/ 264033 w 390525"/>
                <a:gd name="connsiteY51" fmla="*/ 222694 h 390525"/>
                <a:gd name="connsiteX52" fmla="*/ 317373 w 390525"/>
                <a:gd name="connsiteY52" fmla="*/ 169259 h 390525"/>
                <a:gd name="connsiteX53" fmla="*/ 333089 w 390525"/>
                <a:gd name="connsiteY53" fmla="*/ 184976 h 390525"/>
                <a:gd name="connsiteX54" fmla="*/ 279749 w 390525"/>
                <a:gd name="connsiteY54" fmla="*/ 238411 h 390525"/>
                <a:gd name="connsiteX55" fmla="*/ 360236 w 390525"/>
                <a:gd name="connsiteY55" fmla="*/ 157829 h 390525"/>
                <a:gd name="connsiteX56" fmla="*/ 348806 w 390525"/>
                <a:gd name="connsiteY56" fmla="*/ 169259 h 390525"/>
                <a:gd name="connsiteX57" fmla="*/ 333089 w 390525"/>
                <a:gd name="connsiteY57" fmla="*/ 153543 h 390525"/>
                <a:gd name="connsiteX58" fmla="*/ 344519 w 390525"/>
                <a:gd name="connsiteY58" fmla="*/ 142113 h 390525"/>
                <a:gd name="connsiteX59" fmla="*/ 360236 w 390525"/>
                <a:gd name="connsiteY59" fmla="*/ 142113 h 390525"/>
                <a:gd name="connsiteX60" fmla="*/ 360236 w 390525"/>
                <a:gd name="connsiteY60" fmla="*/ 15782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0525" h="390525">
                  <a:moveTo>
                    <a:pt x="376333" y="126397"/>
                  </a:moveTo>
                  <a:cubicBezTo>
                    <a:pt x="363379" y="113443"/>
                    <a:pt x="342233" y="113443"/>
                    <a:pt x="329184" y="126397"/>
                  </a:cubicBezTo>
                  <a:cubicBezTo>
                    <a:pt x="325184" y="130397"/>
                    <a:pt x="299657" y="155924"/>
                    <a:pt x="295751" y="159830"/>
                  </a:cubicBezTo>
                  <a:lnTo>
                    <a:pt x="295751" y="71819"/>
                  </a:lnTo>
                  <a:cubicBezTo>
                    <a:pt x="295751" y="62960"/>
                    <a:pt x="292322" y="54578"/>
                    <a:pt x="286036" y="48292"/>
                  </a:cubicBezTo>
                  <a:lnTo>
                    <a:pt x="254603" y="16859"/>
                  </a:lnTo>
                  <a:cubicBezTo>
                    <a:pt x="248317" y="10573"/>
                    <a:pt x="240030" y="7144"/>
                    <a:pt x="231077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4"/>
                    <a:pt x="40481" y="386144"/>
                  </a:cubicBezTo>
                  <a:lnTo>
                    <a:pt x="262509" y="386144"/>
                  </a:lnTo>
                  <a:cubicBezTo>
                    <a:pt x="280892" y="386144"/>
                    <a:pt x="295846" y="371189"/>
                    <a:pt x="295846" y="352806"/>
                  </a:cubicBezTo>
                  <a:lnTo>
                    <a:pt x="295846" y="254032"/>
                  </a:lnTo>
                  <a:lnTo>
                    <a:pt x="376333" y="173450"/>
                  </a:lnTo>
                  <a:cubicBezTo>
                    <a:pt x="389287" y="160496"/>
                    <a:pt x="389287" y="139446"/>
                    <a:pt x="376333" y="126397"/>
                  </a:cubicBezTo>
                  <a:close/>
                  <a:moveTo>
                    <a:pt x="229171" y="29337"/>
                  </a:moveTo>
                  <a:cubicBezTo>
                    <a:pt x="231267" y="29337"/>
                    <a:pt x="235267" y="28956"/>
                    <a:pt x="238887" y="32576"/>
                  </a:cubicBezTo>
                  <a:lnTo>
                    <a:pt x="270320" y="64008"/>
                  </a:lnTo>
                  <a:cubicBezTo>
                    <a:pt x="273844" y="67532"/>
                    <a:pt x="273558" y="71438"/>
                    <a:pt x="273558" y="73724"/>
                  </a:cubicBezTo>
                  <a:lnTo>
                    <a:pt x="229171" y="73724"/>
                  </a:lnTo>
                  <a:lnTo>
                    <a:pt x="229171" y="29337"/>
                  </a:lnTo>
                  <a:close/>
                  <a:moveTo>
                    <a:pt x="273558" y="352806"/>
                  </a:moveTo>
                  <a:cubicBezTo>
                    <a:pt x="273558" y="358902"/>
                    <a:pt x="268605" y="363950"/>
                    <a:pt x="262414" y="363950"/>
                  </a:cubicBezTo>
                  <a:lnTo>
                    <a:pt x="40386" y="363950"/>
                  </a:lnTo>
                  <a:cubicBezTo>
                    <a:pt x="34290" y="363950"/>
                    <a:pt x="29242" y="358997"/>
                    <a:pt x="29242" y="352806"/>
                  </a:cubicBezTo>
                  <a:lnTo>
                    <a:pt x="29242" y="40481"/>
                  </a:lnTo>
                  <a:cubicBezTo>
                    <a:pt x="29242" y="34385"/>
                    <a:pt x="34195" y="29337"/>
                    <a:pt x="40386" y="29337"/>
                  </a:cubicBezTo>
                  <a:lnTo>
                    <a:pt x="206883" y="29337"/>
                  </a:lnTo>
                  <a:lnTo>
                    <a:pt x="206883" y="84868"/>
                  </a:lnTo>
                  <a:cubicBezTo>
                    <a:pt x="206883" y="90964"/>
                    <a:pt x="211836" y="96012"/>
                    <a:pt x="218027" y="96012"/>
                  </a:cubicBezTo>
                  <a:lnTo>
                    <a:pt x="273558" y="96012"/>
                  </a:lnTo>
                  <a:lnTo>
                    <a:pt x="273558" y="182118"/>
                  </a:lnTo>
                  <a:cubicBezTo>
                    <a:pt x="273558" y="182118"/>
                    <a:pt x="240792" y="214884"/>
                    <a:pt x="240792" y="214884"/>
                  </a:cubicBezTo>
                  <a:lnTo>
                    <a:pt x="225076" y="230600"/>
                  </a:lnTo>
                  <a:cubicBezTo>
                    <a:pt x="223838" y="231839"/>
                    <a:pt x="222980" y="233267"/>
                    <a:pt x="222409" y="234982"/>
                  </a:cubicBezTo>
                  <a:lnTo>
                    <a:pt x="206692" y="282035"/>
                  </a:lnTo>
                  <a:cubicBezTo>
                    <a:pt x="205359" y="286036"/>
                    <a:pt x="206407" y="290417"/>
                    <a:pt x="209360" y="293370"/>
                  </a:cubicBezTo>
                  <a:cubicBezTo>
                    <a:pt x="212312" y="296323"/>
                    <a:pt x="216694" y="297371"/>
                    <a:pt x="220694" y="296037"/>
                  </a:cubicBezTo>
                  <a:lnTo>
                    <a:pt x="267748" y="280321"/>
                  </a:lnTo>
                  <a:cubicBezTo>
                    <a:pt x="269367" y="279749"/>
                    <a:pt x="270891" y="278892"/>
                    <a:pt x="272129" y="277654"/>
                  </a:cubicBezTo>
                  <a:lnTo>
                    <a:pt x="273463" y="276320"/>
                  </a:lnTo>
                  <a:lnTo>
                    <a:pt x="273463" y="352806"/>
                  </a:lnTo>
                  <a:lnTo>
                    <a:pt x="273558" y="352806"/>
                  </a:lnTo>
                  <a:close/>
                  <a:moveTo>
                    <a:pt x="248317" y="238411"/>
                  </a:moveTo>
                  <a:lnTo>
                    <a:pt x="264033" y="254127"/>
                  </a:lnTo>
                  <a:lnTo>
                    <a:pt x="258032" y="260128"/>
                  </a:lnTo>
                  <a:lnTo>
                    <a:pt x="234506" y="267938"/>
                  </a:lnTo>
                  <a:lnTo>
                    <a:pt x="242316" y="244412"/>
                  </a:lnTo>
                  <a:lnTo>
                    <a:pt x="248317" y="238411"/>
                  </a:lnTo>
                  <a:close/>
                  <a:moveTo>
                    <a:pt x="279749" y="238411"/>
                  </a:moveTo>
                  <a:lnTo>
                    <a:pt x="264033" y="222694"/>
                  </a:lnTo>
                  <a:cubicBezTo>
                    <a:pt x="272415" y="214313"/>
                    <a:pt x="309563" y="177165"/>
                    <a:pt x="317373" y="169259"/>
                  </a:cubicBezTo>
                  <a:lnTo>
                    <a:pt x="333089" y="184976"/>
                  </a:lnTo>
                  <a:lnTo>
                    <a:pt x="279749" y="238411"/>
                  </a:lnTo>
                  <a:close/>
                  <a:moveTo>
                    <a:pt x="360236" y="157829"/>
                  </a:moveTo>
                  <a:lnTo>
                    <a:pt x="348806" y="169259"/>
                  </a:lnTo>
                  <a:lnTo>
                    <a:pt x="333089" y="153543"/>
                  </a:lnTo>
                  <a:lnTo>
                    <a:pt x="344519" y="142113"/>
                  </a:lnTo>
                  <a:cubicBezTo>
                    <a:pt x="348806" y="137827"/>
                    <a:pt x="355854" y="137827"/>
                    <a:pt x="360236" y="142113"/>
                  </a:cubicBezTo>
                  <a:cubicBezTo>
                    <a:pt x="364522" y="146399"/>
                    <a:pt x="364617" y="153448"/>
                    <a:pt x="360236" y="1578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자유형: 도형 42">
              <a:extLst>
                <a:ext uri="{FF2B5EF4-FFF2-40B4-BE49-F238E27FC236}">
                  <a16:creationId xmlns:a16="http://schemas.microsoft.com/office/drawing/2014/main" id="{394C9555-4BFC-4026-A0EA-69BC769681DD}"/>
                </a:ext>
              </a:extLst>
            </p:cNvPr>
            <p:cNvSpPr/>
            <p:nvPr/>
          </p:nvSpPr>
          <p:spPr>
            <a:xfrm>
              <a:off x="2845299" y="1004030"/>
              <a:ext cx="190500" cy="28575"/>
            </a:xfrm>
            <a:custGeom>
              <a:avLst/>
              <a:gdLst>
                <a:gd name="connsiteX0" fmla="*/ 173736 w 190500"/>
                <a:gd name="connsiteY0" fmla="*/ 7144 h 28575"/>
                <a:gd name="connsiteX1" fmla="*/ 18288 w 190500"/>
                <a:gd name="connsiteY1" fmla="*/ 7144 h 28575"/>
                <a:gd name="connsiteX2" fmla="*/ 7144 w 190500"/>
                <a:gd name="connsiteY2" fmla="*/ 18288 h 28575"/>
                <a:gd name="connsiteX3" fmla="*/ 18288 w 190500"/>
                <a:gd name="connsiteY3" fmla="*/ 29432 h 28575"/>
                <a:gd name="connsiteX4" fmla="*/ 173736 w 190500"/>
                <a:gd name="connsiteY4" fmla="*/ 29432 h 28575"/>
                <a:gd name="connsiteX5" fmla="*/ 184880 w 190500"/>
                <a:gd name="connsiteY5" fmla="*/ 18288 h 28575"/>
                <a:gd name="connsiteX6" fmla="*/ 173736 w 1905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8575">
                  <a:moveTo>
                    <a:pt x="173736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173736" y="29432"/>
                  </a:lnTo>
                  <a:cubicBezTo>
                    <a:pt x="179832" y="29432"/>
                    <a:pt x="184880" y="24479"/>
                    <a:pt x="184880" y="18288"/>
                  </a:cubicBezTo>
                  <a:cubicBezTo>
                    <a:pt x="184880" y="12097"/>
                    <a:pt x="179832" y="7144"/>
                    <a:pt x="1737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자유형: 도형 43">
              <a:extLst>
                <a:ext uri="{FF2B5EF4-FFF2-40B4-BE49-F238E27FC236}">
                  <a16:creationId xmlns:a16="http://schemas.microsoft.com/office/drawing/2014/main" id="{2C9EC90A-F223-452C-8D96-F4FA21CA801A}"/>
                </a:ext>
              </a:extLst>
            </p:cNvPr>
            <p:cNvSpPr/>
            <p:nvPr/>
          </p:nvSpPr>
          <p:spPr>
            <a:xfrm>
              <a:off x="2845204" y="1048416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자유형: 도형 44">
              <a:extLst>
                <a:ext uri="{FF2B5EF4-FFF2-40B4-BE49-F238E27FC236}">
                  <a16:creationId xmlns:a16="http://schemas.microsoft.com/office/drawing/2014/main" id="{FDD27AB8-29B5-4E8E-951A-75DEB8D3B078}"/>
                </a:ext>
              </a:extLst>
            </p:cNvPr>
            <p:cNvSpPr/>
            <p:nvPr/>
          </p:nvSpPr>
          <p:spPr>
            <a:xfrm>
              <a:off x="2845204" y="1092803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자유형: 도형 45">
              <a:extLst>
                <a:ext uri="{FF2B5EF4-FFF2-40B4-BE49-F238E27FC236}">
                  <a16:creationId xmlns:a16="http://schemas.microsoft.com/office/drawing/2014/main" id="{D6B36162-B44B-4139-91D1-8DFFD39E3E30}"/>
                </a:ext>
              </a:extLst>
            </p:cNvPr>
            <p:cNvSpPr/>
            <p:nvPr/>
          </p:nvSpPr>
          <p:spPr>
            <a:xfrm>
              <a:off x="2845204" y="1137189"/>
              <a:ext cx="142875" cy="28575"/>
            </a:xfrm>
            <a:custGeom>
              <a:avLst/>
              <a:gdLst>
                <a:gd name="connsiteX0" fmla="*/ 129350 w 142875"/>
                <a:gd name="connsiteY0" fmla="*/ 7144 h 28575"/>
                <a:gd name="connsiteX1" fmla="*/ 18288 w 142875"/>
                <a:gd name="connsiteY1" fmla="*/ 7144 h 28575"/>
                <a:gd name="connsiteX2" fmla="*/ 7144 w 142875"/>
                <a:gd name="connsiteY2" fmla="*/ 18288 h 28575"/>
                <a:gd name="connsiteX3" fmla="*/ 18288 w 142875"/>
                <a:gd name="connsiteY3" fmla="*/ 29432 h 28575"/>
                <a:gd name="connsiteX4" fmla="*/ 129350 w 142875"/>
                <a:gd name="connsiteY4" fmla="*/ 29432 h 28575"/>
                <a:gd name="connsiteX5" fmla="*/ 140494 w 142875"/>
                <a:gd name="connsiteY5" fmla="*/ 18288 h 28575"/>
                <a:gd name="connsiteX6" fmla="*/ 129350 w 1428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28575">
                  <a:moveTo>
                    <a:pt x="129350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384"/>
                    <a:pt x="12097" y="29432"/>
                    <a:pt x="18288" y="29432"/>
                  </a:cubicBezTo>
                  <a:lnTo>
                    <a:pt x="129350" y="29432"/>
                  </a:lnTo>
                  <a:cubicBezTo>
                    <a:pt x="135446" y="29432"/>
                    <a:pt x="140494" y="24479"/>
                    <a:pt x="140494" y="18288"/>
                  </a:cubicBezTo>
                  <a:cubicBezTo>
                    <a:pt x="140494" y="12097"/>
                    <a:pt x="135541" y="7144"/>
                    <a:pt x="129350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자유형: 도형 46">
              <a:extLst>
                <a:ext uri="{FF2B5EF4-FFF2-40B4-BE49-F238E27FC236}">
                  <a16:creationId xmlns:a16="http://schemas.microsoft.com/office/drawing/2014/main" id="{C359BCFF-B8E4-4C0A-B0FE-522ADBA3AF45}"/>
                </a:ext>
              </a:extLst>
            </p:cNvPr>
            <p:cNvSpPr/>
            <p:nvPr/>
          </p:nvSpPr>
          <p:spPr>
            <a:xfrm>
              <a:off x="2934167" y="1205293"/>
              <a:ext cx="95250" cy="28575"/>
            </a:xfrm>
            <a:custGeom>
              <a:avLst/>
              <a:gdLst>
                <a:gd name="connsiteX0" fmla="*/ 84868 w 95250"/>
                <a:gd name="connsiteY0" fmla="*/ 7144 h 28575"/>
                <a:gd name="connsiteX1" fmla="*/ 18288 w 95250"/>
                <a:gd name="connsiteY1" fmla="*/ 7144 h 28575"/>
                <a:gd name="connsiteX2" fmla="*/ 7144 w 95250"/>
                <a:gd name="connsiteY2" fmla="*/ 18288 h 28575"/>
                <a:gd name="connsiteX3" fmla="*/ 18288 w 95250"/>
                <a:gd name="connsiteY3" fmla="*/ 29432 h 28575"/>
                <a:gd name="connsiteX4" fmla="*/ 84868 w 95250"/>
                <a:gd name="connsiteY4" fmla="*/ 29432 h 28575"/>
                <a:gd name="connsiteX5" fmla="*/ 96012 w 95250"/>
                <a:gd name="connsiteY5" fmla="*/ 18288 h 28575"/>
                <a:gd name="connsiteX6" fmla="*/ 84868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4868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lnTo>
                    <a:pt x="84868" y="29432"/>
                  </a:lnTo>
                  <a:cubicBezTo>
                    <a:pt x="90964" y="29432"/>
                    <a:pt x="96012" y="24479"/>
                    <a:pt x="96012" y="18288"/>
                  </a:cubicBezTo>
                  <a:cubicBezTo>
                    <a:pt x="96012" y="12097"/>
                    <a:pt x="90964" y="7144"/>
                    <a:pt x="84868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5E4C364F-CD38-4F6C-8FB4-37AA73857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064" y="3371569"/>
            <a:ext cx="508113" cy="5245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DB13DC-9642-4643-B5DC-94849A35E2BE}"/>
              </a:ext>
            </a:extLst>
          </p:cNvPr>
          <p:cNvSpPr txBox="1"/>
          <p:nvPr/>
        </p:nvSpPr>
        <p:spPr>
          <a:xfrm>
            <a:off x="1423177" y="3479932"/>
            <a:ext cx="229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github.com/MidhunSureshR</a:t>
            </a:r>
            <a:endParaRPr lang="en-IN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147B7-B626-4E32-87FF-230822B41CE2}"/>
              </a:ext>
            </a:extLst>
          </p:cNvPr>
          <p:cNvSpPr txBox="1"/>
          <p:nvPr/>
        </p:nvSpPr>
        <p:spPr>
          <a:xfrm>
            <a:off x="840419" y="2964085"/>
            <a:ext cx="1449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Find the demo at</a:t>
            </a:r>
            <a:endParaRPr lang="en-IN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132F33-F41D-402D-AF44-F2CB39A81F80}"/>
              </a:ext>
            </a:extLst>
          </p:cNvPr>
          <p:cNvSpPr txBox="1"/>
          <p:nvPr/>
        </p:nvSpPr>
        <p:spPr>
          <a:xfrm>
            <a:off x="8551779" y="2971459"/>
            <a:ext cx="1953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Find out more at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F29467-6FDE-4B8C-9737-FFE2E076D7DE}"/>
              </a:ext>
            </a:extLst>
          </p:cNvPr>
          <p:cNvSpPr txBox="1"/>
          <p:nvPr/>
        </p:nvSpPr>
        <p:spPr>
          <a:xfrm>
            <a:off x="7430089" y="3457729"/>
            <a:ext cx="4767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https://webassembly.org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https://webassembly.github.io/spec/core/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chemeClr val="bg1"/>
                </a:solidFill>
              </a:rPr>
              <a:t>https://developer.mozilla.org/en-US/docs/WebAssembly</a:t>
            </a:r>
          </a:p>
        </p:txBody>
      </p:sp>
    </p:spTree>
    <p:extLst>
      <p:ext uri="{BB962C8B-B14F-4D97-AF65-F5344CB8AC3E}">
        <p14:creationId xmlns:p14="http://schemas.microsoft.com/office/powerpoint/2010/main" val="1377963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4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7C68EB2-D415-4F64-8701-25754659F354}"/>
              </a:ext>
            </a:extLst>
          </p:cNvPr>
          <p:cNvCxnSpPr>
            <a:cxnSpLocks/>
          </p:cNvCxnSpPr>
          <p:nvPr/>
        </p:nvCxnSpPr>
        <p:spPr>
          <a:xfrm rot="-60000">
            <a:off x="10490271" y="3974271"/>
            <a:ext cx="891701" cy="9329"/>
          </a:xfrm>
          <a:prstGeom prst="line">
            <a:avLst/>
          </a:prstGeom>
          <a:ln w="25400">
            <a:solidFill>
              <a:srgbClr val="F84EFC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88F61B7-9A6F-4862-987A-B4D349D5BF87}"/>
              </a:ext>
            </a:extLst>
          </p:cNvPr>
          <p:cNvCxnSpPr>
            <a:cxnSpLocks/>
          </p:cNvCxnSpPr>
          <p:nvPr/>
        </p:nvCxnSpPr>
        <p:spPr>
          <a:xfrm>
            <a:off x="10486009" y="2539119"/>
            <a:ext cx="882374" cy="1"/>
          </a:xfrm>
          <a:prstGeom prst="line">
            <a:avLst/>
          </a:prstGeom>
          <a:ln w="25400">
            <a:solidFill>
              <a:srgbClr val="F84EFC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78337" y="4099246"/>
            <a:ext cx="4679798" cy="9324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ROADMAP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idx="1"/>
          </p:nvPr>
        </p:nvSpPr>
        <p:spPr>
          <a:xfrm>
            <a:off x="1278337" y="5058710"/>
            <a:ext cx="5962050" cy="5770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15 minute speedrun of WebAssembly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5661908-F112-45AC-9BF1-55DFE7709BA2}"/>
              </a:ext>
            </a:extLst>
          </p:cNvPr>
          <p:cNvCxnSpPr>
            <a:cxnSpLocks/>
          </p:cNvCxnSpPr>
          <p:nvPr/>
        </p:nvCxnSpPr>
        <p:spPr>
          <a:xfrm flipV="1">
            <a:off x="8376872" y="2532605"/>
            <a:ext cx="1834698" cy="15847"/>
          </a:xfrm>
          <a:prstGeom prst="line">
            <a:avLst/>
          </a:prstGeom>
          <a:ln w="25400">
            <a:solidFill>
              <a:srgbClr val="3DF5C9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99B2E883-7CB0-447C-8F20-B8F0D640D8EE}"/>
              </a:ext>
            </a:extLst>
          </p:cNvPr>
          <p:cNvSpPr txBox="1">
            <a:spLocks/>
          </p:cNvSpPr>
          <p:nvPr/>
        </p:nvSpPr>
        <p:spPr>
          <a:xfrm>
            <a:off x="9843114" y="1770014"/>
            <a:ext cx="1024939" cy="360040"/>
          </a:xfrm>
          <a:prstGeom prst="roundRect">
            <a:avLst/>
          </a:prstGeom>
          <a:ln w="25400">
            <a:solidFill>
              <a:srgbClr val="3DF5C9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Security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6EA0C-7D78-44DF-ACE3-5E3819487306}"/>
              </a:ext>
            </a:extLst>
          </p:cNvPr>
          <p:cNvGrpSpPr/>
          <p:nvPr/>
        </p:nvGrpSpPr>
        <p:grpSpPr>
          <a:xfrm>
            <a:off x="3840716" y="2396512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6CBEAF8-924B-4487-BF8E-4E936A40CFAA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9928449-B5D2-4302-A27D-36032EF976E4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70" name="Text Placeholder 17">
            <a:extLst>
              <a:ext uri="{FF2B5EF4-FFF2-40B4-BE49-F238E27FC236}">
                <a16:creationId xmlns:a16="http://schemas.microsoft.com/office/drawing/2014/main" id="{375F7F04-E8AF-43F9-ACB2-5B7C6A8B42BA}"/>
              </a:ext>
            </a:extLst>
          </p:cNvPr>
          <p:cNvSpPr txBox="1">
            <a:spLocks/>
          </p:cNvSpPr>
          <p:nvPr/>
        </p:nvSpPr>
        <p:spPr>
          <a:xfrm>
            <a:off x="3467785" y="1770014"/>
            <a:ext cx="1024939" cy="360040"/>
          </a:xfrm>
          <a:prstGeom prst="roundRect">
            <a:avLst/>
          </a:prstGeom>
          <a:ln w="25400">
            <a:solidFill>
              <a:srgbClr val="F57E6E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History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BC561AA-E588-407F-BDC1-4864133EAAA4}"/>
              </a:ext>
            </a:extLst>
          </p:cNvPr>
          <p:cNvGrpSpPr/>
          <p:nvPr/>
        </p:nvGrpSpPr>
        <p:grpSpPr>
          <a:xfrm>
            <a:off x="5966110" y="2396512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8C02BD5-23FF-4C02-B24A-99F8FA6FC4C5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E5696BD-2AB7-44EB-A4DA-E2D963F51E7F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74" name="Text Placeholder 17">
            <a:extLst>
              <a:ext uri="{FF2B5EF4-FFF2-40B4-BE49-F238E27FC236}">
                <a16:creationId xmlns:a16="http://schemas.microsoft.com/office/drawing/2014/main" id="{F27412E0-CE6F-4D92-9FEE-BD190241192F}"/>
              </a:ext>
            </a:extLst>
          </p:cNvPr>
          <p:cNvSpPr txBox="1">
            <a:spLocks/>
          </p:cNvSpPr>
          <p:nvPr/>
        </p:nvSpPr>
        <p:spPr>
          <a:xfrm>
            <a:off x="5416827" y="1770014"/>
            <a:ext cx="1377073" cy="360040"/>
          </a:xfrm>
          <a:prstGeom prst="roundRect">
            <a:avLst/>
          </a:prstGeom>
          <a:ln w="25400">
            <a:solidFill>
              <a:srgbClr val="49F5A2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Working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7B4F6EB-66BE-4753-9532-8F525D120DE3}"/>
              </a:ext>
            </a:extLst>
          </p:cNvPr>
          <p:cNvGrpSpPr/>
          <p:nvPr/>
        </p:nvGrpSpPr>
        <p:grpSpPr>
          <a:xfrm>
            <a:off x="1715322" y="2396512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ECB3F4B-79BF-433C-A638-C6E6E625F60A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DDA1A53-0405-4CA0-B70C-8ADCA33ABC2C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78" name="Text Placeholder 17">
            <a:extLst>
              <a:ext uri="{FF2B5EF4-FFF2-40B4-BE49-F238E27FC236}">
                <a16:creationId xmlns:a16="http://schemas.microsoft.com/office/drawing/2014/main" id="{8B8712CC-DFFA-4AC9-A29F-FF975F2586AB}"/>
              </a:ext>
            </a:extLst>
          </p:cNvPr>
          <p:cNvSpPr txBox="1">
            <a:spLocks/>
          </p:cNvSpPr>
          <p:nvPr/>
        </p:nvSpPr>
        <p:spPr>
          <a:xfrm>
            <a:off x="1342676" y="1770014"/>
            <a:ext cx="1409855" cy="360040"/>
          </a:xfrm>
          <a:prstGeom prst="roundRect">
            <a:avLst/>
          </a:prstGeom>
          <a:ln w="25400">
            <a:solidFill>
              <a:srgbClr val="F5DD3D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Introduction</a:t>
            </a:r>
          </a:p>
        </p:txBody>
      </p:sp>
      <p:sp>
        <p:nvSpPr>
          <p:cNvPr id="79" name="Text Placeholder 17">
            <a:extLst>
              <a:ext uri="{FF2B5EF4-FFF2-40B4-BE49-F238E27FC236}">
                <a16:creationId xmlns:a16="http://schemas.microsoft.com/office/drawing/2014/main" id="{52A844F4-D4E1-49FA-B311-0A4BB0F7D628}"/>
              </a:ext>
            </a:extLst>
          </p:cNvPr>
          <p:cNvSpPr txBox="1">
            <a:spLocks/>
          </p:cNvSpPr>
          <p:nvPr/>
        </p:nvSpPr>
        <p:spPr>
          <a:xfrm>
            <a:off x="7481118" y="1770014"/>
            <a:ext cx="1647492" cy="360040"/>
          </a:xfrm>
          <a:prstGeom prst="roundRect">
            <a:avLst/>
          </a:prstGeom>
          <a:ln w="25400">
            <a:solidFill>
              <a:schemeClr val="accent4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Instruction Set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49A3222-B9F3-4A12-A34D-AE6AE621760F}"/>
              </a:ext>
            </a:extLst>
          </p:cNvPr>
          <p:cNvCxnSpPr>
            <a:cxnSpLocks/>
          </p:cNvCxnSpPr>
          <p:nvPr/>
        </p:nvCxnSpPr>
        <p:spPr>
          <a:xfrm flipV="1">
            <a:off x="2003354" y="2540528"/>
            <a:ext cx="1837362" cy="1"/>
          </a:xfrm>
          <a:prstGeom prst="line">
            <a:avLst/>
          </a:prstGeom>
          <a:ln w="25400">
            <a:solidFill>
              <a:schemeClr val="accent2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6AC2A59-533C-4243-8461-B0976880C6CE}"/>
              </a:ext>
            </a:extLst>
          </p:cNvPr>
          <p:cNvCxnSpPr>
            <a:cxnSpLocks/>
          </p:cNvCxnSpPr>
          <p:nvPr/>
        </p:nvCxnSpPr>
        <p:spPr>
          <a:xfrm>
            <a:off x="4128748" y="2540528"/>
            <a:ext cx="1837362" cy="1"/>
          </a:xfrm>
          <a:prstGeom prst="line">
            <a:avLst/>
          </a:prstGeom>
          <a:ln w="25400">
            <a:solidFill>
              <a:srgbClr val="49F5A2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0817096-8AC6-41CC-ACB0-48192354ACBC}"/>
              </a:ext>
            </a:extLst>
          </p:cNvPr>
          <p:cNvGrpSpPr/>
          <p:nvPr/>
        </p:nvGrpSpPr>
        <p:grpSpPr>
          <a:xfrm>
            <a:off x="8088840" y="2396512"/>
            <a:ext cx="288032" cy="288032"/>
            <a:chOff x="8231110" y="3940428"/>
            <a:chExt cx="288032" cy="288032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266AC4A-4055-4D9D-A492-1377B974CAB9}"/>
                </a:ext>
              </a:extLst>
            </p:cNvPr>
            <p:cNvSpPr/>
            <p:nvPr/>
          </p:nvSpPr>
          <p:spPr>
            <a:xfrm>
              <a:off x="8231110" y="3940428"/>
              <a:ext cx="288032" cy="288032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0328D5D-69E5-4D5F-BAED-7838818C3CC2}"/>
                </a:ext>
              </a:extLst>
            </p:cNvPr>
            <p:cNvSpPr/>
            <p:nvPr/>
          </p:nvSpPr>
          <p:spPr>
            <a:xfrm>
              <a:off x="8303118" y="4012436"/>
              <a:ext cx="144016" cy="14401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endParaRPr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7C917CA-6CE2-4BB6-A4AD-678C3601789B}"/>
              </a:ext>
            </a:extLst>
          </p:cNvPr>
          <p:cNvCxnSpPr>
            <a:cxnSpLocks/>
          </p:cNvCxnSpPr>
          <p:nvPr/>
        </p:nvCxnSpPr>
        <p:spPr>
          <a:xfrm>
            <a:off x="6254142" y="2532605"/>
            <a:ext cx="1834698" cy="15846"/>
          </a:xfrm>
          <a:prstGeom prst="line">
            <a:avLst/>
          </a:prstGeom>
          <a:ln w="25400">
            <a:solidFill>
              <a:srgbClr val="F5DD3D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990BAA0-0237-4193-9A95-933BD0DC4114}"/>
              </a:ext>
            </a:extLst>
          </p:cNvPr>
          <p:cNvSpPr txBox="1"/>
          <p:nvPr/>
        </p:nvSpPr>
        <p:spPr>
          <a:xfrm>
            <a:off x="1209685" y="2951002"/>
            <a:ext cx="1635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What and Why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0424A3A-D5B8-45FF-95F8-297FF4C00873}"/>
              </a:ext>
            </a:extLst>
          </p:cNvPr>
          <p:cNvSpPr txBox="1"/>
          <p:nvPr/>
        </p:nvSpPr>
        <p:spPr>
          <a:xfrm>
            <a:off x="2990167" y="2951002"/>
            <a:ext cx="1980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WASM vs the past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935840A-97CA-4F6A-8BF6-C8E25399C417}"/>
              </a:ext>
            </a:extLst>
          </p:cNvPr>
          <p:cNvSpPr txBox="1"/>
          <p:nvPr/>
        </p:nvSpPr>
        <p:spPr>
          <a:xfrm>
            <a:off x="5115277" y="2951002"/>
            <a:ext cx="1980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Internal Mechanism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11C332B-4DBF-49AC-BC61-CC6699C4B196}"/>
              </a:ext>
            </a:extLst>
          </p:cNvPr>
          <p:cNvSpPr txBox="1"/>
          <p:nvPr/>
        </p:nvSpPr>
        <p:spPr>
          <a:xfrm>
            <a:off x="7240387" y="2951002"/>
            <a:ext cx="1980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Raw Code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EF438B9-C164-4F2F-8901-F7928D885AEB}"/>
              </a:ext>
            </a:extLst>
          </p:cNvPr>
          <p:cNvSpPr txBox="1"/>
          <p:nvPr/>
        </p:nvSpPr>
        <p:spPr>
          <a:xfrm>
            <a:off x="9365495" y="2951002"/>
            <a:ext cx="1980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Sandboxing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4B3AF41-57E4-4EC9-9997-2EA955486016}"/>
              </a:ext>
            </a:extLst>
          </p:cNvPr>
          <p:cNvGrpSpPr/>
          <p:nvPr/>
        </p:nvGrpSpPr>
        <p:grpSpPr>
          <a:xfrm>
            <a:off x="10211570" y="2396512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5F3C30D-BB5F-4B40-9FED-450C8671DFA4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19BBEDD-C51A-4AE4-8D84-1139E81573FD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endParaRPr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E99C91F-B798-40A6-B24C-9885592B6AF0}"/>
              </a:ext>
            </a:extLst>
          </p:cNvPr>
          <p:cNvCxnSpPr>
            <a:cxnSpLocks/>
          </p:cNvCxnSpPr>
          <p:nvPr/>
        </p:nvCxnSpPr>
        <p:spPr>
          <a:xfrm>
            <a:off x="11359053" y="2528478"/>
            <a:ext cx="9330" cy="1445793"/>
          </a:xfrm>
          <a:prstGeom prst="line">
            <a:avLst/>
          </a:prstGeom>
          <a:ln w="25400">
            <a:solidFill>
              <a:srgbClr val="F84EFC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E1130FF-9D7F-4270-9E77-428C27DF23A9}"/>
              </a:ext>
            </a:extLst>
          </p:cNvPr>
          <p:cNvGrpSpPr/>
          <p:nvPr/>
        </p:nvGrpSpPr>
        <p:grpSpPr>
          <a:xfrm>
            <a:off x="10211570" y="3830255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607A6FC-38F7-431F-A5D4-EECC2083F960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rgbClr val="E856F5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6D26203-28E2-40AE-8370-E2474DB4106A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rgbClr val="E856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A0445023-4359-4DC1-BA81-3C71E8F513AB}"/>
              </a:ext>
            </a:extLst>
          </p:cNvPr>
          <p:cNvSpPr txBox="1">
            <a:spLocks/>
          </p:cNvSpPr>
          <p:nvPr/>
        </p:nvSpPr>
        <p:spPr>
          <a:xfrm>
            <a:off x="9654196" y="4295331"/>
            <a:ext cx="1546795" cy="360040"/>
          </a:xfrm>
          <a:prstGeom prst="roundRect">
            <a:avLst/>
          </a:prstGeom>
          <a:ln w="25400">
            <a:solidFill>
              <a:srgbClr val="E856F5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Live Demo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183D08-4732-4C95-A7A5-35774E66915A}"/>
              </a:ext>
            </a:extLst>
          </p:cNvPr>
          <p:cNvSpPr txBox="1"/>
          <p:nvPr/>
        </p:nvSpPr>
        <p:spPr>
          <a:xfrm>
            <a:off x="9628933" y="4770170"/>
            <a:ext cx="198017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Compiling some C++ 17 code  to WASM and integrating it with JavaScript</a:t>
            </a:r>
          </a:p>
        </p:txBody>
      </p:sp>
    </p:spTree>
    <p:extLst>
      <p:ext uri="{BB962C8B-B14F-4D97-AF65-F5344CB8AC3E}">
        <p14:creationId xmlns:p14="http://schemas.microsoft.com/office/powerpoint/2010/main" val="3373161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1CE81D-E016-4C33-B2BB-FA03B9B82D9D}"/>
              </a:ext>
            </a:extLst>
          </p:cNvPr>
          <p:cNvSpPr txBox="1"/>
          <p:nvPr/>
        </p:nvSpPr>
        <p:spPr>
          <a:xfrm>
            <a:off x="733373" y="583721"/>
            <a:ext cx="6492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WebAssembly</a:t>
            </a:r>
            <a:endParaRPr lang="ko-KR" altLang="en-US" sz="3200" b="1" dirty="0">
              <a:solidFill>
                <a:schemeClr val="bg1"/>
              </a:solidFill>
              <a:latin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B54B0-6BDF-408D-A4F7-B5BAF741735C}"/>
              </a:ext>
            </a:extLst>
          </p:cNvPr>
          <p:cNvSpPr txBox="1"/>
          <p:nvPr/>
        </p:nvSpPr>
        <p:spPr>
          <a:xfrm>
            <a:off x="780028" y="1141242"/>
            <a:ext cx="1875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Introduction</a:t>
            </a:r>
            <a:endParaRPr lang="ko-KR" altLang="en-US" sz="12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A9606-7B0D-4F2E-8D30-5DF2E4FE259C}"/>
              </a:ext>
            </a:extLst>
          </p:cNvPr>
          <p:cNvSpPr txBox="1"/>
          <p:nvPr/>
        </p:nvSpPr>
        <p:spPr>
          <a:xfrm>
            <a:off x="4697681" y="3072846"/>
            <a:ext cx="2729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Muli" pitchFamily="2" charset="0"/>
              </a:rPr>
              <a:t>Binary Format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Muli" pitchFamily="2" charset="0"/>
              </a:rPr>
              <a:t>Runs on a stack machine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Muli" pitchFamily="2" charset="0"/>
              </a:rPr>
              <a:t>Run C/C++ Code on the web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Muli" pitchFamily="2" charset="0"/>
              </a:rPr>
              <a:t>Compilation Target</a:t>
            </a:r>
            <a:endParaRPr lang="ko-KR" altLang="en-US" sz="1400" dirty="0">
              <a:latin typeface="Muli" pitchFamily="2" charset="0"/>
            </a:endParaRPr>
          </a:p>
        </p:txBody>
      </p:sp>
      <p:sp>
        <p:nvSpPr>
          <p:cNvPr id="9" name="직사각형 23">
            <a:extLst>
              <a:ext uri="{FF2B5EF4-FFF2-40B4-BE49-F238E27FC236}">
                <a16:creationId xmlns:a16="http://schemas.microsoft.com/office/drawing/2014/main" id="{D054A45C-9231-4BB8-AD04-4E6D906421F8}"/>
              </a:ext>
            </a:extLst>
          </p:cNvPr>
          <p:cNvSpPr/>
          <p:nvPr/>
        </p:nvSpPr>
        <p:spPr>
          <a:xfrm>
            <a:off x="4697680" y="2558763"/>
            <a:ext cx="1776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Is WASM?</a:t>
            </a:r>
            <a:endParaRPr lang="ko-KR" altLang="en-US" sz="1200" b="1" dirty="0"/>
          </a:p>
        </p:txBody>
      </p:sp>
      <p:cxnSp>
        <p:nvCxnSpPr>
          <p:cNvPr id="10" name="직선 연결선 24">
            <a:extLst>
              <a:ext uri="{FF2B5EF4-FFF2-40B4-BE49-F238E27FC236}">
                <a16:creationId xmlns:a16="http://schemas.microsoft.com/office/drawing/2014/main" id="{AD65D46B-07B4-45CF-AEBA-C72099EFCFC9}"/>
              </a:ext>
            </a:extLst>
          </p:cNvPr>
          <p:cNvCxnSpPr/>
          <p:nvPr/>
        </p:nvCxnSpPr>
        <p:spPr>
          <a:xfrm>
            <a:off x="4697680" y="2937034"/>
            <a:ext cx="17761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25">
            <a:extLst>
              <a:ext uri="{FF2B5EF4-FFF2-40B4-BE49-F238E27FC236}">
                <a16:creationId xmlns:a16="http://schemas.microsoft.com/office/drawing/2014/main" id="{B06A2A93-3939-4370-9FA7-7708126EDEB6}"/>
              </a:ext>
            </a:extLst>
          </p:cNvPr>
          <p:cNvSpPr/>
          <p:nvPr/>
        </p:nvSpPr>
        <p:spPr>
          <a:xfrm>
            <a:off x="4671301" y="1910631"/>
            <a:ext cx="17761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/>
              <a:t>What</a:t>
            </a:r>
            <a:endParaRPr lang="ko-KR" altLang="en-US" sz="4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C3DC66-6541-4414-A30B-B06F95593FE0}"/>
              </a:ext>
            </a:extLst>
          </p:cNvPr>
          <p:cNvSpPr txBox="1"/>
          <p:nvPr/>
        </p:nvSpPr>
        <p:spPr>
          <a:xfrm>
            <a:off x="8771634" y="3034344"/>
            <a:ext cx="25743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Muli" pitchFamily="2" charset="0"/>
              </a:rPr>
              <a:t>JavaScript is not fast enough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Muli" pitchFamily="2" charset="0"/>
              </a:rPr>
              <a:t>Native level performance on the web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Muli" pitchFamily="2" charset="0"/>
              </a:rPr>
              <a:t>Software and hardware independent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Muli" pitchFamily="2" charset="0"/>
              </a:rPr>
              <a:t>Compact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400" dirty="0">
              <a:latin typeface="Muli" pitchFamily="2" charset="0"/>
            </a:endParaRPr>
          </a:p>
        </p:txBody>
      </p:sp>
      <p:sp>
        <p:nvSpPr>
          <p:cNvPr id="13" name="직사각형 27">
            <a:extLst>
              <a:ext uri="{FF2B5EF4-FFF2-40B4-BE49-F238E27FC236}">
                <a16:creationId xmlns:a16="http://schemas.microsoft.com/office/drawing/2014/main" id="{A38C6F6E-A9A3-4FD7-AD17-D56C98FE44CB}"/>
              </a:ext>
            </a:extLst>
          </p:cNvPr>
          <p:cNvSpPr/>
          <p:nvPr/>
        </p:nvSpPr>
        <p:spPr>
          <a:xfrm>
            <a:off x="8771633" y="2501599"/>
            <a:ext cx="1776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Is it important?</a:t>
            </a:r>
            <a:endParaRPr lang="ko-KR" altLang="en-US" sz="1200" b="1" dirty="0"/>
          </a:p>
        </p:txBody>
      </p:sp>
      <p:cxnSp>
        <p:nvCxnSpPr>
          <p:cNvPr id="14" name="직선 연결선 28">
            <a:extLst>
              <a:ext uri="{FF2B5EF4-FFF2-40B4-BE49-F238E27FC236}">
                <a16:creationId xmlns:a16="http://schemas.microsoft.com/office/drawing/2014/main" id="{2C00B5EA-961F-4665-A357-27567380E4F8}"/>
              </a:ext>
            </a:extLst>
          </p:cNvPr>
          <p:cNvCxnSpPr/>
          <p:nvPr/>
        </p:nvCxnSpPr>
        <p:spPr>
          <a:xfrm>
            <a:off x="8771633" y="2898532"/>
            <a:ext cx="17761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29">
            <a:extLst>
              <a:ext uri="{FF2B5EF4-FFF2-40B4-BE49-F238E27FC236}">
                <a16:creationId xmlns:a16="http://schemas.microsoft.com/office/drawing/2014/main" id="{0908D211-EB31-47EA-B782-7B7ACB432468}"/>
              </a:ext>
            </a:extLst>
          </p:cNvPr>
          <p:cNvSpPr/>
          <p:nvPr/>
        </p:nvSpPr>
        <p:spPr>
          <a:xfrm>
            <a:off x="8745255" y="1872129"/>
            <a:ext cx="17761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/>
              <a:t>Why</a:t>
            </a:r>
            <a:endParaRPr lang="ko-KR" altLang="en-US" sz="4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3D8BD-8F89-4AF2-9A3A-0160004A3DD5}"/>
              </a:ext>
            </a:extLst>
          </p:cNvPr>
          <p:cNvSpPr txBox="1"/>
          <p:nvPr/>
        </p:nvSpPr>
        <p:spPr>
          <a:xfrm>
            <a:off x="4389507" y="6066252"/>
            <a:ext cx="2729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WebAssembly 1.0 is available on</a:t>
            </a:r>
            <a:endParaRPr lang="en-IN" sz="1400" b="1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49DDF17-5592-4C86-93DF-D4A892BE3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8993" y="5974990"/>
            <a:ext cx="457199" cy="49030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20ADC38-E60B-44D4-BBFF-6962FB6D8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11090" y="5991541"/>
            <a:ext cx="457201" cy="4572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303411-58DC-48C1-BE97-BEFCE573EF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914" y="5991541"/>
            <a:ext cx="457200" cy="457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29AD9C0-CC7F-4DE7-B2A4-8FA4DE1BAB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8751" y="599154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36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16">
            <a:extLst>
              <a:ext uri="{FF2B5EF4-FFF2-40B4-BE49-F238E27FC236}">
                <a16:creationId xmlns:a16="http://schemas.microsoft.com/office/drawing/2014/main" id="{3AC323A5-69AE-4776-BFCA-29208ACD5CB9}"/>
              </a:ext>
            </a:extLst>
          </p:cNvPr>
          <p:cNvCxnSpPr>
            <a:cxnSpLocks/>
          </p:cNvCxnSpPr>
          <p:nvPr/>
        </p:nvCxnSpPr>
        <p:spPr>
          <a:xfrm flipV="1">
            <a:off x="2552700" y="3399659"/>
            <a:ext cx="0" cy="2324866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26">
            <a:extLst>
              <a:ext uri="{FF2B5EF4-FFF2-40B4-BE49-F238E27FC236}">
                <a16:creationId xmlns:a16="http://schemas.microsoft.com/office/drawing/2014/main" id="{40E3FD7E-B152-4DDB-B4C4-4B5BA4096061}"/>
              </a:ext>
            </a:extLst>
          </p:cNvPr>
          <p:cNvCxnSpPr>
            <a:cxnSpLocks/>
          </p:cNvCxnSpPr>
          <p:nvPr/>
        </p:nvCxnSpPr>
        <p:spPr>
          <a:xfrm flipV="1">
            <a:off x="5124799" y="3399659"/>
            <a:ext cx="0" cy="1858141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29">
            <a:extLst>
              <a:ext uri="{FF2B5EF4-FFF2-40B4-BE49-F238E27FC236}">
                <a16:creationId xmlns:a16="http://schemas.microsoft.com/office/drawing/2014/main" id="{4837AF85-CCBA-4CA1-A7D6-351BAA1665C7}"/>
              </a:ext>
            </a:extLst>
          </p:cNvPr>
          <p:cNvCxnSpPr/>
          <p:nvPr/>
        </p:nvCxnSpPr>
        <p:spPr>
          <a:xfrm flipV="1">
            <a:off x="7696898" y="3399659"/>
            <a:ext cx="0" cy="1577956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32">
            <a:extLst>
              <a:ext uri="{FF2B5EF4-FFF2-40B4-BE49-F238E27FC236}">
                <a16:creationId xmlns:a16="http://schemas.microsoft.com/office/drawing/2014/main" id="{7E686E8B-FFE5-4193-B771-D3E61C778180}"/>
              </a:ext>
            </a:extLst>
          </p:cNvPr>
          <p:cNvCxnSpPr/>
          <p:nvPr/>
        </p:nvCxnSpPr>
        <p:spPr>
          <a:xfrm flipV="1">
            <a:off x="10268996" y="3399659"/>
            <a:ext cx="0" cy="1577956"/>
          </a:xfrm>
          <a:prstGeom prst="line">
            <a:avLst/>
          </a:prstGeom>
          <a:ln w="25400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10">
            <a:extLst>
              <a:ext uri="{FF2B5EF4-FFF2-40B4-BE49-F238E27FC236}">
                <a16:creationId xmlns:a16="http://schemas.microsoft.com/office/drawing/2014/main" id="{48B5C8D7-0C27-4C27-88DC-5CB22E3B6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052" y="5368906"/>
            <a:ext cx="3713704" cy="1373074"/>
          </a:xfrm>
          <a:prstGeom prst="rect">
            <a:avLst/>
          </a:prstGeom>
        </p:spPr>
      </p:pic>
      <p:pic>
        <p:nvPicPr>
          <p:cNvPr id="9" name="그래픽 11">
            <a:extLst>
              <a:ext uri="{FF2B5EF4-FFF2-40B4-BE49-F238E27FC236}">
                <a16:creationId xmlns:a16="http://schemas.microsoft.com/office/drawing/2014/main" id="{A021ABDB-CCD5-43D7-B574-D912354DF5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9450" y="4977615"/>
            <a:ext cx="3713704" cy="1373074"/>
          </a:xfrm>
          <a:prstGeom prst="rect">
            <a:avLst/>
          </a:prstGeom>
        </p:spPr>
      </p:pic>
      <p:pic>
        <p:nvPicPr>
          <p:cNvPr id="10" name="그래픽 12">
            <a:extLst>
              <a:ext uri="{FF2B5EF4-FFF2-40B4-BE49-F238E27FC236}">
                <a16:creationId xmlns:a16="http://schemas.microsoft.com/office/drawing/2014/main" id="{5E70FB95-F89C-4AF1-BA5C-32B72CA421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8848" y="4586325"/>
            <a:ext cx="3713704" cy="1373074"/>
          </a:xfrm>
          <a:prstGeom prst="rect">
            <a:avLst/>
          </a:prstGeom>
        </p:spPr>
      </p:pic>
      <p:pic>
        <p:nvPicPr>
          <p:cNvPr id="11" name="그래픽 13">
            <a:extLst>
              <a:ext uri="{FF2B5EF4-FFF2-40B4-BE49-F238E27FC236}">
                <a16:creationId xmlns:a16="http://schemas.microsoft.com/office/drawing/2014/main" id="{DBF858E0-5EA1-4B23-AE67-BDAF623074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78246" y="4195034"/>
            <a:ext cx="3713704" cy="1373074"/>
          </a:xfrm>
          <a:prstGeom prst="rect">
            <a:avLst/>
          </a:prstGeom>
        </p:spPr>
      </p:pic>
      <p:sp>
        <p:nvSpPr>
          <p:cNvPr id="12" name="타원 17">
            <a:extLst>
              <a:ext uri="{FF2B5EF4-FFF2-40B4-BE49-F238E27FC236}">
                <a16:creationId xmlns:a16="http://schemas.microsoft.com/office/drawing/2014/main" id="{DE466E32-2D4A-4754-B860-F20558B06E6E}"/>
              </a:ext>
            </a:extLst>
          </p:cNvPr>
          <p:cNvSpPr/>
          <p:nvPr/>
        </p:nvSpPr>
        <p:spPr>
          <a:xfrm>
            <a:off x="2095500" y="2942459"/>
            <a:ext cx="914400" cy="914400"/>
          </a:xfrm>
          <a:prstGeom prst="ellipse">
            <a:avLst/>
          </a:prstGeom>
          <a:solidFill>
            <a:srgbClr val="4AD29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0DF12-4B5E-4D7F-9563-0C235C224AB8}"/>
              </a:ext>
            </a:extLst>
          </p:cNvPr>
          <p:cNvSpPr txBox="1"/>
          <p:nvPr/>
        </p:nvSpPr>
        <p:spPr>
          <a:xfrm flipH="1">
            <a:off x="1459655" y="1612526"/>
            <a:ext cx="2173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Relied on code signing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Not Portable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Security Issues</a:t>
            </a:r>
          </a:p>
        </p:txBody>
      </p:sp>
      <p:sp>
        <p:nvSpPr>
          <p:cNvPr id="14" name="직사각형 20">
            <a:extLst>
              <a:ext uri="{FF2B5EF4-FFF2-40B4-BE49-F238E27FC236}">
                <a16:creationId xmlns:a16="http://schemas.microsoft.com/office/drawing/2014/main" id="{532B6622-02C7-4334-8DC9-F7B08640D4B7}"/>
              </a:ext>
            </a:extLst>
          </p:cNvPr>
          <p:cNvSpPr/>
          <p:nvPr/>
        </p:nvSpPr>
        <p:spPr>
          <a:xfrm flipH="1">
            <a:off x="1462015" y="1183472"/>
            <a:ext cx="21738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 Medium" pitchFamily="2" charset="0"/>
              </a:rPr>
              <a:t>ActiveX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Oswald Medium" pitchFamily="2" charset="0"/>
            </a:endParaRPr>
          </a:p>
        </p:txBody>
      </p:sp>
      <p:sp>
        <p:nvSpPr>
          <p:cNvPr id="15" name="타원 27">
            <a:extLst>
              <a:ext uri="{FF2B5EF4-FFF2-40B4-BE49-F238E27FC236}">
                <a16:creationId xmlns:a16="http://schemas.microsoft.com/office/drawing/2014/main" id="{C757B196-2C75-4E2C-AE74-82B874B0AC29}"/>
              </a:ext>
            </a:extLst>
          </p:cNvPr>
          <p:cNvSpPr/>
          <p:nvPr/>
        </p:nvSpPr>
        <p:spPr>
          <a:xfrm>
            <a:off x="4667599" y="2942459"/>
            <a:ext cx="914400" cy="914400"/>
          </a:xfrm>
          <a:prstGeom prst="ellipse">
            <a:avLst/>
          </a:prstGeom>
          <a:solidFill>
            <a:srgbClr val="FFC1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타원 30">
            <a:extLst>
              <a:ext uri="{FF2B5EF4-FFF2-40B4-BE49-F238E27FC236}">
                <a16:creationId xmlns:a16="http://schemas.microsoft.com/office/drawing/2014/main" id="{AEA1F566-2DD5-4DB0-926D-2A0E2C74F14F}"/>
              </a:ext>
            </a:extLst>
          </p:cNvPr>
          <p:cNvSpPr/>
          <p:nvPr/>
        </p:nvSpPr>
        <p:spPr>
          <a:xfrm>
            <a:off x="7239698" y="2942459"/>
            <a:ext cx="914400" cy="914400"/>
          </a:xfrm>
          <a:prstGeom prst="ellipse">
            <a:avLst/>
          </a:prstGeom>
          <a:solidFill>
            <a:srgbClr val="298C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타원 34">
            <a:extLst>
              <a:ext uri="{FF2B5EF4-FFF2-40B4-BE49-F238E27FC236}">
                <a16:creationId xmlns:a16="http://schemas.microsoft.com/office/drawing/2014/main" id="{B09823E6-C7D9-451F-A6D8-6D1E560CA506}"/>
              </a:ext>
            </a:extLst>
          </p:cNvPr>
          <p:cNvSpPr/>
          <p:nvPr/>
        </p:nvSpPr>
        <p:spPr>
          <a:xfrm>
            <a:off x="9811796" y="2942459"/>
            <a:ext cx="914400" cy="914400"/>
          </a:xfrm>
          <a:prstGeom prst="ellipse">
            <a:avLst/>
          </a:prstGeom>
          <a:solidFill>
            <a:srgbClr val="FD674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E9A938-52E3-47E3-BD62-EB8B3A4BA0EB}"/>
              </a:ext>
            </a:extLst>
          </p:cNvPr>
          <p:cNvSpPr txBox="1"/>
          <p:nvPr/>
        </p:nvSpPr>
        <p:spPr>
          <a:xfrm flipH="1">
            <a:off x="4031838" y="1603194"/>
            <a:ext cx="2173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Required JRE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Replaced by JavaScript</a:t>
            </a:r>
          </a:p>
          <a:p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33" name="직사각형 52">
            <a:extLst>
              <a:ext uri="{FF2B5EF4-FFF2-40B4-BE49-F238E27FC236}">
                <a16:creationId xmlns:a16="http://schemas.microsoft.com/office/drawing/2014/main" id="{327FEBB1-6CAA-46BE-83FE-E50015F15A1B}"/>
              </a:ext>
            </a:extLst>
          </p:cNvPr>
          <p:cNvSpPr/>
          <p:nvPr/>
        </p:nvSpPr>
        <p:spPr>
          <a:xfrm flipH="1">
            <a:off x="4034198" y="1183472"/>
            <a:ext cx="21738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 Medium" pitchFamily="2" charset="0"/>
              </a:rPr>
              <a:t>Java Applets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Oswald Medium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6C1C9F-C6A5-4DA7-884D-E728162CD5AF}"/>
              </a:ext>
            </a:extLst>
          </p:cNvPr>
          <p:cNvSpPr txBox="1"/>
          <p:nvPr/>
        </p:nvSpPr>
        <p:spPr>
          <a:xfrm flipH="1">
            <a:off x="6604021" y="1556540"/>
            <a:ext cx="2173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Independent from JS &amp; Web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Only Supported on Chrome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35" name="직사각형 55">
            <a:extLst>
              <a:ext uri="{FF2B5EF4-FFF2-40B4-BE49-F238E27FC236}">
                <a16:creationId xmlns:a16="http://schemas.microsoft.com/office/drawing/2014/main" id="{919CD3CD-0A1A-4538-A0B5-CFDC513581A6}"/>
              </a:ext>
            </a:extLst>
          </p:cNvPr>
          <p:cNvSpPr/>
          <p:nvPr/>
        </p:nvSpPr>
        <p:spPr>
          <a:xfrm flipH="1">
            <a:off x="6606381" y="1183472"/>
            <a:ext cx="21738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 Medium" pitchFamily="2" charset="0"/>
              </a:rPr>
              <a:t>NaCl/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swald Medium" pitchFamily="2" charset="0"/>
              </a:rPr>
              <a:t>PNaCl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Oswald Medium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D4E074-B831-483E-96A6-B38DBC39B8EE}"/>
              </a:ext>
            </a:extLst>
          </p:cNvPr>
          <p:cNvSpPr txBox="1"/>
          <p:nvPr/>
        </p:nvSpPr>
        <p:spPr>
          <a:xfrm flipH="1">
            <a:off x="9176205" y="1528549"/>
            <a:ext cx="217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Subset of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Complex to extend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37" name="직사각형 58">
            <a:extLst>
              <a:ext uri="{FF2B5EF4-FFF2-40B4-BE49-F238E27FC236}">
                <a16:creationId xmlns:a16="http://schemas.microsoft.com/office/drawing/2014/main" id="{0E145382-DA8C-40D6-9895-C1A35AAE4721}"/>
              </a:ext>
            </a:extLst>
          </p:cNvPr>
          <p:cNvSpPr/>
          <p:nvPr/>
        </p:nvSpPr>
        <p:spPr>
          <a:xfrm flipH="1">
            <a:off x="9178565" y="1183472"/>
            <a:ext cx="21738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Oswald Medium" pitchFamily="2" charset="0"/>
              </a:rPr>
              <a:t>asm.js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Oswald Medium" pitchFamily="2" charset="0"/>
            </a:endParaRPr>
          </a:p>
        </p:txBody>
      </p:sp>
      <p:sp>
        <p:nvSpPr>
          <p:cNvPr id="38" name="사각형: 둥근 모서리 60">
            <a:extLst>
              <a:ext uri="{FF2B5EF4-FFF2-40B4-BE49-F238E27FC236}">
                <a16:creationId xmlns:a16="http://schemas.microsoft.com/office/drawing/2014/main" id="{0005A1CE-31E7-428B-B6ED-9D87F9651338}"/>
              </a:ext>
            </a:extLst>
          </p:cNvPr>
          <p:cNvSpPr/>
          <p:nvPr/>
        </p:nvSpPr>
        <p:spPr>
          <a:xfrm>
            <a:off x="1459654" y="368300"/>
            <a:ext cx="9932245" cy="482600"/>
          </a:xfrm>
          <a:prstGeom prst="roundRect">
            <a:avLst>
              <a:gd name="adj" fmla="val 50000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History of running Native code on the web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Roboto Medium" panose="02000000000000000000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FFBFF43-2645-435A-8062-5C00C35160C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" t="8406" r="78869" b="7678"/>
          <a:stretch/>
        </p:blipFill>
        <p:spPr>
          <a:xfrm>
            <a:off x="2339773" y="3167991"/>
            <a:ext cx="418023" cy="44351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A749BFA-1636-418A-A50D-86ECDE0AF3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13" y="2977860"/>
            <a:ext cx="682319" cy="68231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2304463-E66E-49F0-85DE-FC155F2402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99" y="3057345"/>
            <a:ext cx="665794" cy="66579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F426F88-075D-46A5-9CE2-EC0F3419B3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709" y="3031352"/>
            <a:ext cx="668742" cy="69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55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EFFAC5F3-0F97-4E6D-8CA5-B7ADC2BD3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805" y="2445604"/>
            <a:ext cx="423829" cy="5651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8FBF67-8B68-43C2-9E24-6C66C068D51C}"/>
              </a:ext>
            </a:extLst>
          </p:cNvPr>
          <p:cNvSpPr txBox="1"/>
          <p:nvPr/>
        </p:nvSpPr>
        <p:spPr>
          <a:xfrm>
            <a:off x="1465070" y="2364378"/>
            <a:ext cx="3400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lt"/>
                <a:cs typeface="Arial" panose="020B0604020202020204" pitchFamily="34" charset="0"/>
              </a:rPr>
              <a:t>Working</a:t>
            </a:r>
            <a:endParaRPr lang="ko-KR" altLang="en-US" sz="36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9A74D-C853-49D8-8BE2-05E565896472}"/>
              </a:ext>
            </a:extLst>
          </p:cNvPr>
          <p:cNvSpPr txBox="1"/>
          <p:nvPr/>
        </p:nvSpPr>
        <p:spPr>
          <a:xfrm>
            <a:off x="1465070" y="3059921"/>
            <a:ext cx="598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600" b="1" dirty="0">
                <a:cs typeface="Arial" panose="020B0604020202020204" pitchFamily="34" charset="0"/>
              </a:rPr>
              <a:t>How are languages compiled to WASM?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dirty="0">
                <a:cs typeface="Arial" panose="020B0604020202020204" pitchFamily="34" charset="0"/>
              </a:rPr>
              <a:t>How does WASM execute on the browser?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dirty="0">
                <a:cs typeface="Arial" panose="020B0604020202020204" pitchFamily="34" charset="0"/>
              </a:rPr>
              <a:t>Memory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600" b="1" dirty="0">
                <a:cs typeface="Arial" panose="020B0604020202020204" pitchFamily="34" charset="0"/>
              </a:rPr>
              <a:t>Components of a WASM program</a:t>
            </a:r>
            <a:endParaRPr lang="ko-KR" altLang="en-US" sz="1600" b="1" dirty="0">
              <a:cs typeface="Arial" panose="020B060402020202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3ABA55D-ECE3-4FFD-9B44-D59128D29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002" y="178311"/>
            <a:ext cx="1577436" cy="81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49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19443-0B58-467D-BAB6-D557A3B26F30}"/>
              </a:ext>
            </a:extLst>
          </p:cNvPr>
          <p:cNvSpPr txBox="1"/>
          <p:nvPr/>
        </p:nvSpPr>
        <p:spPr>
          <a:xfrm>
            <a:off x="733425" y="2203704"/>
            <a:ext cx="4133850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gradFill>
                  <a:gsLst>
                    <a:gs pos="79650">
                      <a:srgbClr val="D6A86A"/>
                    </a:gs>
                    <a:gs pos="0">
                      <a:srgbClr val="BD955D"/>
                    </a:gs>
                    <a:gs pos="28000">
                      <a:srgbClr val="987140"/>
                    </a:gs>
                    <a:gs pos="58000">
                      <a:srgbClr val="F3C27E"/>
                    </a:gs>
                    <a:gs pos="63000">
                      <a:srgbClr val="F6C480"/>
                    </a:gs>
                    <a:gs pos="100000">
                      <a:srgbClr val="987141"/>
                    </a:gs>
                  </a:gsLst>
                  <a:lin ang="0" scaled="0"/>
                </a:gradFill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sz="4800" dirty="0">
                <a:solidFill>
                  <a:srgbClr val="762EFF"/>
                </a:solidFill>
              </a:rPr>
              <a:t>Compiling to </a:t>
            </a:r>
            <a:br>
              <a:rPr lang="en-US" altLang="ko-KR" sz="4800" dirty="0">
                <a:solidFill>
                  <a:srgbClr val="762EFF"/>
                </a:solidFill>
              </a:rPr>
            </a:br>
            <a:r>
              <a:rPr lang="en-US" altLang="ko-KR" sz="4800" dirty="0">
                <a:solidFill>
                  <a:srgbClr val="762EFF"/>
                </a:solidFill>
              </a:rPr>
              <a:t>WASM binary</a:t>
            </a:r>
            <a:endParaRPr lang="ko-KR" altLang="en-US" sz="4800" dirty="0">
              <a:solidFill>
                <a:srgbClr val="762E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A83A74-CE5C-4EAB-AA80-E12B475887B3}"/>
              </a:ext>
            </a:extLst>
          </p:cNvPr>
          <p:cNvSpPr txBox="1"/>
          <p:nvPr/>
        </p:nvSpPr>
        <p:spPr>
          <a:xfrm>
            <a:off x="733425" y="3988130"/>
            <a:ext cx="3776096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gradFill>
                  <a:gsLst>
                    <a:gs pos="79650">
                      <a:srgbClr val="D6A86A"/>
                    </a:gs>
                    <a:gs pos="0">
                      <a:srgbClr val="BD955D"/>
                    </a:gs>
                    <a:gs pos="28000">
                      <a:srgbClr val="987140"/>
                    </a:gs>
                    <a:gs pos="58000">
                      <a:srgbClr val="F3C27E"/>
                    </a:gs>
                    <a:gs pos="63000">
                      <a:srgbClr val="F6C480"/>
                    </a:gs>
                    <a:gs pos="100000">
                      <a:srgbClr val="987141"/>
                    </a:gs>
                  </a:gsLst>
                  <a:lin ang="0" scaled="0"/>
                </a:gradFill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sz="11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Uses LLVM Backend</a:t>
            </a:r>
          </a:p>
        </p:txBody>
      </p:sp>
      <p:pic>
        <p:nvPicPr>
          <p:cNvPr id="4" name="그래픽 23">
            <a:extLst>
              <a:ext uri="{FF2B5EF4-FFF2-40B4-BE49-F238E27FC236}">
                <a16:creationId xmlns:a16="http://schemas.microsoft.com/office/drawing/2014/main" id="{AC4C015A-69D8-4BD9-B34D-3B1902671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544" y="1988017"/>
            <a:ext cx="2020380" cy="62550"/>
          </a:xfrm>
          <a:prstGeom prst="rect">
            <a:avLst/>
          </a:prstGeom>
        </p:spPr>
      </p:pic>
      <p:pic>
        <p:nvPicPr>
          <p:cNvPr id="28" name="그래픽 66">
            <a:extLst>
              <a:ext uri="{FF2B5EF4-FFF2-40B4-BE49-F238E27FC236}">
                <a16:creationId xmlns:a16="http://schemas.microsoft.com/office/drawing/2014/main" id="{9C501073-3EDC-48B3-B4DF-5B4247D90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544" y="4512859"/>
            <a:ext cx="2020380" cy="625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6AD2C9A-F89C-4245-9528-400DE73FC3EF}"/>
              </a:ext>
            </a:extLst>
          </p:cNvPr>
          <p:cNvSpPr/>
          <p:nvPr/>
        </p:nvSpPr>
        <p:spPr>
          <a:xfrm>
            <a:off x="7324727" y="1091681"/>
            <a:ext cx="3974644" cy="5604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54FF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COMPILER FRONT-END</a:t>
            </a:r>
            <a:endParaRPr lang="en-IN" dirty="0">
              <a:solidFill>
                <a:srgbClr val="654FF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BAE3458-107C-4E54-B050-5501BEFA90D3}"/>
              </a:ext>
            </a:extLst>
          </p:cNvPr>
          <p:cNvCxnSpPr>
            <a:cxnSpLocks/>
          </p:cNvCxnSpPr>
          <p:nvPr/>
        </p:nvCxnSpPr>
        <p:spPr>
          <a:xfrm>
            <a:off x="6382139" y="1362269"/>
            <a:ext cx="914400" cy="0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27C05E0-4064-4161-80E2-CB03309F0397}"/>
              </a:ext>
            </a:extLst>
          </p:cNvPr>
          <p:cNvSpPr txBox="1"/>
          <p:nvPr/>
        </p:nvSpPr>
        <p:spPr>
          <a:xfrm>
            <a:off x="5778562" y="1159429"/>
            <a:ext cx="617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C/C++</a:t>
            </a:r>
            <a:b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Code</a:t>
            </a:r>
            <a:endParaRPr lang="en-IN" sz="12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3BB799-6A11-4719-B03D-CD9BF010E530}"/>
              </a:ext>
            </a:extLst>
          </p:cNvPr>
          <p:cNvCxnSpPr>
            <a:cxnSpLocks/>
          </p:cNvCxnSpPr>
          <p:nvPr/>
        </p:nvCxnSpPr>
        <p:spPr>
          <a:xfrm rot="5400000">
            <a:off x="8969829" y="2171865"/>
            <a:ext cx="914400" cy="0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F5CCD19-6A7C-4547-B401-B864BC63A1DE}"/>
              </a:ext>
            </a:extLst>
          </p:cNvPr>
          <p:cNvSpPr/>
          <p:nvPr/>
        </p:nvSpPr>
        <p:spPr>
          <a:xfrm>
            <a:off x="7324727" y="2660764"/>
            <a:ext cx="3974644" cy="5604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54FF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LLVM Intermediate Representation</a:t>
            </a:r>
            <a:endParaRPr lang="en-IN" dirty="0">
              <a:solidFill>
                <a:srgbClr val="654FF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745076-1307-4570-9F68-65F37E38010D}"/>
              </a:ext>
            </a:extLst>
          </p:cNvPr>
          <p:cNvSpPr/>
          <p:nvPr/>
        </p:nvSpPr>
        <p:spPr>
          <a:xfrm>
            <a:off x="7296539" y="4111555"/>
            <a:ext cx="3974644" cy="5604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54FF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COMPILER BACK-END</a:t>
            </a:r>
            <a:endParaRPr lang="en-IN" dirty="0">
              <a:solidFill>
                <a:srgbClr val="654FF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5CDD81-2D90-4EBB-A723-E6F36CCAC925}"/>
              </a:ext>
            </a:extLst>
          </p:cNvPr>
          <p:cNvCxnSpPr>
            <a:cxnSpLocks/>
          </p:cNvCxnSpPr>
          <p:nvPr/>
        </p:nvCxnSpPr>
        <p:spPr>
          <a:xfrm>
            <a:off x="9427029" y="3279006"/>
            <a:ext cx="0" cy="677174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E1BAA83-AD09-48A0-9D36-CCB325695362}"/>
              </a:ext>
            </a:extLst>
          </p:cNvPr>
          <p:cNvCxnSpPr>
            <a:cxnSpLocks/>
          </p:cNvCxnSpPr>
          <p:nvPr/>
        </p:nvCxnSpPr>
        <p:spPr>
          <a:xfrm>
            <a:off x="9427030" y="4886084"/>
            <a:ext cx="0" cy="519750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0C9F9FF-90E0-41D4-B333-667DB52601A3}"/>
              </a:ext>
            </a:extLst>
          </p:cNvPr>
          <p:cNvSpPr txBox="1"/>
          <p:nvPr/>
        </p:nvSpPr>
        <p:spPr>
          <a:xfrm>
            <a:off x="8935416" y="5433826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WASM binary</a:t>
            </a:r>
            <a:endParaRPr lang="en-IN" sz="12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7804847-0AEE-408C-AE56-37EE906645BE}"/>
              </a:ext>
            </a:extLst>
          </p:cNvPr>
          <p:cNvSpPr/>
          <p:nvPr/>
        </p:nvSpPr>
        <p:spPr>
          <a:xfrm>
            <a:off x="6932645" y="3730076"/>
            <a:ext cx="4795931" cy="1401741"/>
          </a:xfrm>
          <a:prstGeom prst="rect">
            <a:avLst/>
          </a:prstGeom>
          <a:noFill/>
          <a:ln w="2222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사각형: 둥근 모서리 28">
            <a:extLst>
              <a:ext uri="{FF2B5EF4-FFF2-40B4-BE49-F238E27FC236}">
                <a16:creationId xmlns:a16="http://schemas.microsoft.com/office/drawing/2014/main" id="{3125BF7C-CA04-4C7F-A51C-F79FF631B470}"/>
              </a:ext>
            </a:extLst>
          </p:cNvPr>
          <p:cNvSpPr/>
          <p:nvPr/>
        </p:nvSpPr>
        <p:spPr>
          <a:xfrm>
            <a:off x="339351" y="5572325"/>
            <a:ext cx="2125680" cy="286690"/>
          </a:xfrm>
          <a:prstGeom prst="roundRect">
            <a:avLst>
              <a:gd name="adj" fmla="val 50000"/>
            </a:avLst>
          </a:prstGeom>
          <a:solidFill>
            <a:srgbClr val="5B3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bg1"/>
                </a:solidFill>
              </a:rPr>
              <a:t>Emscripten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1" name="사각형: 둥근 모서리 28">
            <a:extLst>
              <a:ext uri="{FF2B5EF4-FFF2-40B4-BE49-F238E27FC236}">
                <a16:creationId xmlns:a16="http://schemas.microsoft.com/office/drawing/2014/main" id="{11D848ED-6FE4-403E-8E41-2AEB3D771225}"/>
              </a:ext>
            </a:extLst>
          </p:cNvPr>
          <p:cNvSpPr/>
          <p:nvPr/>
        </p:nvSpPr>
        <p:spPr>
          <a:xfrm>
            <a:off x="2512735" y="5567480"/>
            <a:ext cx="743850" cy="286690"/>
          </a:xfrm>
          <a:prstGeom prst="roundRect">
            <a:avLst>
              <a:gd name="adj" fmla="val 50000"/>
            </a:avLst>
          </a:prstGeom>
          <a:solidFill>
            <a:srgbClr val="5B3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LLVM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02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Right 7">
            <a:extLst>
              <a:ext uri="{FF2B5EF4-FFF2-40B4-BE49-F238E27FC236}">
                <a16:creationId xmlns:a16="http://schemas.microsoft.com/office/drawing/2014/main" id="{D8EFB6FD-9A37-42B7-A78C-E437218D89E6}"/>
              </a:ext>
            </a:extLst>
          </p:cNvPr>
          <p:cNvSpPr/>
          <p:nvPr/>
        </p:nvSpPr>
        <p:spPr>
          <a:xfrm>
            <a:off x="7722594" y="3547745"/>
            <a:ext cx="416182" cy="332905"/>
          </a:xfrm>
          <a:prstGeom prst="rightArrow">
            <a:avLst/>
          </a:prstGeom>
          <a:solidFill>
            <a:srgbClr val="C3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04470D-2694-4806-A2E2-DE5D41C108AF}"/>
              </a:ext>
            </a:extLst>
          </p:cNvPr>
          <p:cNvSpPr/>
          <p:nvPr/>
        </p:nvSpPr>
        <p:spPr>
          <a:xfrm>
            <a:off x="3392671" y="3629608"/>
            <a:ext cx="4538349" cy="204387"/>
          </a:xfrm>
          <a:prstGeom prst="rect">
            <a:avLst/>
          </a:prstGeom>
          <a:solidFill>
            <a:srgbClr val="C3C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A69B4-6613-4160-9A05-45E237581DF0}"/>
              </a:ext>
            </a:extLst>
          </p:cNvPr>
          <p:cNvSpPr txBox="1"/>
          <p:nvPr/>
        </p:nvSpPr>
        <p:spPr>
          <a:xfrm>
            <a:off x="1405227" y="141633"/>
            <a:ext cx="8466559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gradFill>
                  <a:gsLst>
                    <a:gs pos="79650">
                      <a:srgbClr val="D6A86A"/>
                    </a:gs>
                    <a:gs pos="0">
                      <a:srgbClr val="BD955D"/>
                    </a:gs>
                    <a:gs pos="28000">
                      <a:srgbClr val="987140"/>
                    </a:gs>
                    <a:gs pos="58000">
                      <a:srgbClr val="F3C27E"/>
                    </a:gs>
                    <a:gs pos="63000">
                      <a:srgbClr val="F6C480"/>
                    </a:gs>
                    <a:gs pos="100000">
                      <a:srgbClr val="987141"/>
                    </a:gs>
                  </a:gsLst>
                  <a:lin ang="0" scaled="0"/>
                </a:gradFill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sz="4800" dirty="0">
                <a:solidFill>
                  <a:srgbClr val="762EFF"/>
                </a:solidFill>
              </a:rPr>
              <a:t>Running WASM on the browser</a:t>
            </a:r>
            <a:endParaRPr lang="ko-KR" altLang="en-US" sz="4800" dirty="0">
              <a:solidFill>
                <a:srgbClr val="762E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2D156-9E84-4A0D-B0F4-06AAB1C2A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5929" y="2877778"/>
            <a:ext cx="6667500" cy="2009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C557A9-D3BF-466F-8BAF-14AF914C6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554" y="1309506"/>
            <a:ext cx="6667500" cy="171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767DD0-3C75-4DFC-859C-72E4625C4E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86" y="5460955"/>
            <a:ext cx="6667500" cy="923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A15F7-E479-42E1-A4D3-1C28ABEDCB89}"/>
              </a:ext>
            </a:extLst>
          </p:cNvPr>
          <p:cNvSpPr txBox="1"/>
          <p:nvPr/>
        </p:nvSpPr>
        <p:spPr>
          <a:xfrm>
            <a:off x="2059036" y="2990343"/>
            <a:ext cx="1333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WASM Pipeline</a:t>
            </a:r>
            <a:endParaRPr lang="en-IN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78C0C4-F44F-4D9C-8E2D-123EB1BA010E}"/>
              </a:ext>
            </a:extLst>
          </p:cNvPr>
          <p:cNvSpPr txBox="1"/>
          <p:nvPr/>
        </p:nvSpPr>
        <p:spPr>
          <a:xfrm>
            <a:off x="2207661" y="1144046"/>
            <a:ext cx="1570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JavaScript Pipeline</a:t>
            </a:r>
            <a:endParaRPr lang="en-IN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29BD9A-82A6-4F73-8F0A-2914D346164B}"/>
              </a:ext>
            </a:extLst>
          </p:cNvPr>
          <p:cNvSpPr txBox="1"/>
          <p:nvPr/>
        </p:nvSpPr>
        <p:spPr>
          <a:xfrm>
            <a:off x="2207661" y="4979658"/>
            <a:ext cx="1849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How it all fits together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1839598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121B65-931B-497F-866B-49CB936F2B7D}"/>
              </a:ext>
            </a:extLst>
          </p:cNvPr>
          <p:cNvSpPr txBox="1"/>
          <p:nvPr/>
        </p:nvSpPr>
        <p:spPr>
          <a:xfrm>
            <a:off x="378860" y="132302"/>
            <a:ext cx="8466559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800" b="1">
                <a:gradFill>
                  <a:gsLst>
                    <a:gs pos="79650">
                      <a:srgbClr val="D6A86A"/>
                    </a:gs>
                    <a:gs pos="0">
                      <a:srgbClr val="BD955D"/>
                    </a:gs>
                    <a:gs pos="28000">
                      <a:srgbClr val="987140"/>
                    </a:gs>
                    <a:gs pos="58000">
                      <a:srgbClr val="F3C27E"/>
                    </a:gs>
                    <a:gs pos="63000">
                      <a:srgbClr val="F6C480"/>
                    </a:gs>
                    <a:gs pos="100000">
                      <a:srgbClr val="987141"/>
                    </a:gs>
                  </a:gsLst>
                  <a:lin ang="0" scaled="0"/>
                </a:gradFill>
                <a:cs typeface="Arial" panose="020B0604020202020204" pitchFamily="34" charset="0"/>
              </a:defRPr>
            </a:lvl1pPr>
          </a:lstStyle>
          <a:p>
            <a:pPr algn="l"/>
            <a:r>
              <a:rPr lang="en-US" altLang="ko-KR" sz="4800" dirty="0">
                <a:solidFill>
                  <a:srgbClr val="762EFF"/>
                </a:solidFill>
              </a:rPr>
              <a:t>WASM Memory Model</a:t>
            </a:r>
            <a:endParaRPr lang="ko-KR" altLang="en-US" sz="4800" dirty="0">
              <a:solidFill>
                <a:srgbClr val="762EFF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5902503-8D96-4811-8C34-C8E0C46A1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152888"/>
              </p:ext>
            </p:extLst>
          </p:nvPr>
        </p:nvGraphicFramePr>
        <p:xfrm>
          <a:off x="1089609" y="2539134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59176357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92773201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61409953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850594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6462912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6144143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8318538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39431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Byte1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Byte2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Byte3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Byte4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Byte5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Byte6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Byte7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47982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657283D-0279-4277-A9AE-F9C93A84AAE2}"/>
              </a:ext>
            </a:extLst>
          </p:cNvPr>
          <p:cNvSpPr txBox="1"/>
          <p:nvPr/>
        </p:nvSpPr>
        <p:spPr>
          <a:xfrm>
            <a:off x="3580824" y="3541003"/>
            <a:ext cx="1722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Linear Array of bytes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542FF0-0312-4044-97A7-8AE409042F2E}"/>
              </a:ext>
            </a:extLst>
          </p:cNvPr>
          <p:cNvCxnSpPr>
            <a:cxnSpLocks/>
          </p:cNvCxnSpPr>
          <p:nvPr/>
        </p:nvCxnSpPr>
        <p:spPr>
          <a:xfrm>
            <a:off x="4385388" y="2964833"/>
            <a:ext cx="0" cy="57617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5A393E0-C829-4379-9E9C-CB2F78789785}"/>
              </a:ext>
            </a:extLst>
          </p:cNvPr>
          <p:cNvSpPr txBox="1"/>
          <p:nvPr/>
        </p:nvSpPr>
        <p:spPr>
          <a:xfrm>
            <a:off x="9581498" y="2520473"/>
            <a:ext cx="1087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 err="1"/>
              <a:t>ArrayBuffer</a:t>
            </a:r>
            <a:r>
              <a:rPr lang="en-IN" sz="1400" b="1" dirty="0"/>
              <a:t> </a:t>
            </a:r>
          </a:p>
          <a:p>
            <a:pPr algn="ctr"/>
            <a:r>
              <a:rPr lang="en-IN" sz="1400" b="1" dirty="0"/>
              <a:t>Object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556002D2-6404-473E-A3F4-5E95B253632F}"/>
              </a:ext>
            </a:extLst>
          </p:cNvPr>
          <p:cNvSpPr/>
          <p:nvPr/>
        </p:nvSpPr>
        <p:spPr>
          <a:xfrm>
            <a:off x="9385558" y="2431746"/>
            <a:ext cx="130629" cy="585616"/>
          </a:xfrm>
          <a:prstGeom prst="righ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11CE54-A274-4B9F-8063-D73424BEDC5F}"/>
              </a:ext>
            </a:extLst>
          </p:cNvPr>
          <p:cNvSpPr txBox="1"/>
          <p:nvPr/>
        </p:nvSpPr>
        <p:spPr>
          <a:xfrm>
            <a:off x="2541069" y="4479809"/>
            <a:ext cx="2166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Benefits: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Memory 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No leaks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5974C0-F111-4B58-A95F-B7731A4E5CD7}"/>
              </a:ext>
            </a:extLst>
          </p:cNvPr>
          <p:cNvSpPr txBox="1"/>
          <p:nvPr/>
        </p:nvSpPr>
        <p:spPr>
          <a:xfrm>
            <a:off x="5955005" y="4485809"/>
            <a:ext cx="596122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Instructions: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 err="1"/>
              <a:t>grow_memory</a:t>
            </a:r>
            <a:endParaRPr lang="en-IN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/>
              <a:t>Used to expand the array of bytes subject to available total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/>
              <a:t>Memory increases in units of 64KB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 err="1"/>
              <a:t>current_memory</a:t>
            </a:r>
            <a:endParaRPr lang="en-IN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/>
              <a:t>Gives currently allocated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Load &amp;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/>
              <a:t>Used for memory access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3551B5-1153-4E18-A109-9C560F13D840}"/>
              </a:ext>
            </a:extLst>
          </p:cNvPr>
          <p:cNvSpPr txBox="1"/>
          <p:nvPr/>
        </p:nvSpPr>
        <p:spPr>
          <a:xfrm>
            <a:off x="1089609" y="2030374"/>
            <a:ext cx="3618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/>
              <a:t>WebAssembly uses an array for memory</a:t>
            </a:r>
          </a:p>
        </p:txBody>
      </p:sp>
    </p:spTree>
    <p:extLst>
      <p:ext uri="{BB962C8B-B14F-4D97-AF65-F5344CB8AC3E}">
        <p14:creationId xmlns:p14="http://schemas.microsoft.com/office/powerpoint/2010/main" val="236057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">
            <a:extLst>
              <a:ext uri="{FF2B5EF4-FFF2-40B4-BE49-F238E27FC236}">
                <a16:creationId xmlns:a16="http://schemas.microsoft.com/office/drawing/2014/main" id="{C5B87632-035D-46C3-985F-DD86D8768C73}"/>
              </a:ext>
            </a:extLst>
          </p:cNvPr>
          <p:cNvSpPr/>
          <p:nvPr/>
        </p:nvSpPr>
        <p:spPr>
          <a:xfrm>
            <a:off x="4368800" y="2064657"/>
            <a:ext cx="1703964" cy="1703964"/>
          </a:xfrm>
          <a:prstGeom prst="rect">
            <a:avLst/>
          </a:prstGeom>
          <a:solidFill>
            <a:srgbClr val="3E89F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Modules</a:t>
            </a:r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E49D16E1-7473-4D9D-9C65-FC0A986C6C37}"/>
              </a:ext>
            </a:extLst>
          </p:cNvPr>
          <p:cNvSpPr/>
          <p:nvPr/>
        </p:nvSpPr>
        <p:spPr>
          <a:xfrm>
            <a:off x="5453141" y="3148998"/>
            <a:ext cx="619623" cy="619623"/>
          </a:xfrm>
          <a:prstGeom prst="rect">
            <a:avLst/>
          </a:prstGeom>
          <a:solidFill>
            <a:schemeClr val="bg1">
              <a:alpha val="78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8E66DA16-E59C-40CB-A664-A1A49B426224}"/>
              </a:ext>
            </a:extLst>
          </p:cNvPr>
          <p:cNvSpPr/>
          <p:nvPr/>
        </p:nvSpPr>
        <p:spPr>
          <a:xfrm>
            <a:off x="6119236" y="2064657"/>
            <a:ext cx="1703964" cy="1703964"/>
          </a:xfrm>
          <a:prstGeom prst="rect">
            <a:avLst/>
          </a:prstGeom>
          <a:solidFill>
            <a:srgbClr val="3E3BE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Data Types</a:t>
            </a:r>
          </a:p>
        </p:txBody>
      </p:sp>
      <p:sp>
        <p:nvSpPr>
          <p:cNvPr id="9" name="직사각형 4">
            <a:extLst>
              <a:ext uri="{FF2B5EF4-FFF2-40B4-BE49-F238E27FC236}">
                <a16:creationId xmlns:a16="http://schemas.microsoft.com/office/drawing/2014/main" id="{B1888BE3-D3A7-4AB5-BDB8-DCA384C9FFDE}"/>
              </a:ext>
            </a:extLst>
          </p:cNvPr>
          <p:cNvSpPr/>
          <p:nvPr/>
        </p:nvSpPr>
        <p:spPr>
          <a:xfrm>
            <a:off x="6119236" y="3148998"/>
            <a:ext cx="619623" cy="619623"/>
          </a:xfrm>
          <a:prstGeom prst="rect">
            <a:avLst/>
          </a:prstGeom>
          <a:solidFill>
            <a:schemeClr val="bg1">
              <a:alpha val="78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1" name="직사각형 5">
            <a:extLst>
              <a:ext uri="{FF2B5EF4-FFF2-40B4-BE49-F238E27FC236}">
                <a16:creationId xmlns:a16="http://schemas.microsoft.com/office/drawing/2014/main" id="{2A5FC85B-75A3-4130-8314-832B30B1EB85}"/>
              </a:ext>
            </a:extLst>
          </p:cNvPr>
          <p:cNvSpPr/>
          <p:nvPr/>
        </p:nvSpPr>
        <p:spPr>
          <a:xfrm>
            <a:off x="4368800" y="3822837"/>
            <a:ext cx="1703964" cy="1703964"/>
          </a:xfrm>
          <a:prstGeom prst="rect">
            <a:avLst/>
          </a:prstGeom>
          <a:solidFill>
            <a:srgbClr val="7F2C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Functions</a:t>
            </a:r>
          </a:p>
        </p:txBody>
      </p:sp>
      <p:sp>
        <p:nvSpPr>
          <p:cNvPr id="13" name="직사각형 6">
            <a:extLst>
              <a:ext uri="{FF2B5EF4-FFF2-40B4-BE49-F238E27FC236}">
                <a16:creationId xmlns:a16="http://schemas.microsoft.com/office/drawing/2014/main" id="{59E59FA6-E19F-4B04-AEFE-D6FD2730C5BC}"/>
              </a:ext>
            </a:extLst>
          </p:cNvPr>
          <p:cNvSpPr/>
          <p:nvPr/>
        </p:nvSpPr>
        <p:spPr>
          <a:xfrm>
            <a:off x="5453141" y="3822837"/>
            <a:ext cx="619623" cy="619623"/>
          </a:xfrm>
          <a:prstGeom prst="rect">
            <a:avLst/>
          </a:prstGeom>
          <a:solidFill>
            <a:schemeClr val="bg1">
              <a:alpha val="78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99EE22BD-AF9F-476E-AF5A-1FAA64B4DB84}"/>
              </a:ext>
            </a:extLst>
          </p:cNvPr>
          <p:cNvSpPr/>
          <p:nvPr/>
        </p:nvSpPr>
        <p:spPr>
          <a:xfrm>
            <a:off x="6119236" y="3822837"/>
            <a:ext cx="1703964" cy="1703964"/>
          </a:xfrm>
          <a:prstGeom prst="rect">
            <a:avLst/>
          </a:prstGeom>
          <a:solidFill>
            <a:srgbClr val="603A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Instructions</a:t>
            </a:r>
          </a:p>
        </p:txBody>
      </p:sp>
      <p:sp>
        <p:nvSpPr>
          <p:cNvPr id="17" name="직사각형 8">
            <a:extLst>
              <a:ext uri="{FF2B5EF4-FFF2-40B4-BE49-F238E27FC236}">
                <a16:creationId xmlns:a16="http://schemas.microsoft.com/office/drawing/2014/main" id="{F4CC82AB-1F4F-4615-8885-7D13EC402678}"/>
              </a:ext>
            </a:extLst>
          </p:cNvPr>
          <p:cNvSpPr/>
          <p:nvPr/>
        </p:nvSpPr>
        <p:spPr>
          <a:xfrm>
            <a:off x="6119236" y="3822837"/>
            <a:ext cx="619623" cy="619623"/>
          </a:xfrm>
          <a:prstGeom prst="rect">
            <a:avLst/>
          </a:prstGeom>
          <a:solidFill>
            <a:schemeClr val="bg1">
              <a:alpha val="78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9" name="그래픽 9">
            <a:extLst>
              <a:ext uri="{FF2B5EF4-FFF2-40B4-BE49-F238E27FC236}">
                <a16:creationId xmlns:a16="http://schemas.microsoft.com/office/drawing/2014/main" id="{197F44A9-6D9B-4B44-937C-B1719FD70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8069" y="3971670"/>
            <a:ext cx="321958" cy="321958"/>
          </a:xfrm>
          <a:prstGeom prst="rect">
            <a:avLst/>
          </a:prstGeom>
        </p:spPr>
      </p:pic>
      <p:pic>
        <p:nvPicPr>
          <p:cNvPr id="21" name="그래픽 10">
            <a:extLst>
              <a:ext uri="{FF2B5EF4-FFF2-40B4-BE49-F238E27FC236}">
                <a16:creationId xmlns:a16="http://schemas.microsoft.com/office/drawing/2014/main" id="{06565E7F-FC56-4618-949D-D7D03EF3F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8069" y="3295678"/>
            <a:ext cx="321958" cy="321958"/>
          </a:xfrm>
          <a:prstGeom prst="rect">
            <a:avLst/>
          </a:prstGeom>
        </p:spPr>
      </p:pic>
      <p:pic>
        <p:nvPicPr>
          <p:cNvPr id="23" name="그래픽 11">
            <a:extLst>
              <a:ext uri="{FF2B5EF4-FFF2-40B4-BE49-F238E27FC236}">
                <a16:creationId xmlns:a16="http://schemas.microsoft.com/office/drawing/2014/main" id="{82E9E210-774E-4F3C-8D7B-B14A8E941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1974" y="3301145"/>
            <a:ext cx="321958" cy="284082"/>
          </a:xfrm>
          <a:prstGeom prst="rect">
            <a:avLst/>
          </a:prstGeom>
        </p:spPr>
      </p:pic>
      <p:pic>
        <p:nvPicPr>
          <p:cNvPr id="25" name="그래픽 12">
            <a:extLst>
              <a:ext uri="{FF2B5EF4-FFF2-40B4-BE49-F238E27FC236}">
                <a16:creationId xmlns:a16="http://schemas.microsoft.com/office/drawing/2014/main" id="{9098A3A2-28B8-42BF-AAAB-FBFFDCA89C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01974" y="3971670"/>
            <a:ext cx="321958" cy="32195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05F4A54-CA14-4DB0-8803-9EAB280E032C}"/>
              </a:ext>
            </a:extLst>
          </p:cNvPr>
          <p:cNvSpPr txBox="1"/>
          <p:nvPr/>
        </p:nvSpPr>
        <p:spPr>
          <a:xfrm>
            <a:off x="8030192" y="4926637"/>
            <a:ext cx="287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Implicit Operands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Makes binary smaller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Easier to implement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0">
            <a:extLst>
              <a:ext uri="{FF2B5EF4-FFF2-40B4-BE49-F238E27FC236}">
                <a16:creationId xmlns:a16="http://schemas.microsoft.com/office/drawing/2014/main" id="{B2CEB22C-A0B0-49B8-B385-ADAF22743DAB}"/>
              </a:ext>
            </a:extLst>
          </p:cNvPr>
          <p:cNvSpPr/>
          <p:nvPr/>
        </p:nvSpPr>
        <p:spPr>
          <a:xfrm>
            <a:off x="8024338" y="4680631"/>
            <a:ext cx="28889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603AFF"/>
                </a:solidFill>
              </a:rPr>
              <a:t>Based on stack machine</a:t>
            </a:r>
            <a:endParaRPr lang="ko-KR" altLang="en-US" sz="1400" dirty="0">
              <a:solidFill>
                <a:srgbClr val="603A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E1349D-B33A-46F6-92BC-A02455C83568}"/>
              </a:ext>
            </a:extLst>
          </p:cNvPr>
          <p:cNvSpPr txBox="1"/>
          <p:nvPr/>
        </p:nvSpPr>
        <p:spPr>
          <a:xfrm>
            <a:off x="1331812" y="441579"/>
            <a:ext cx="7222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cs typeface="Arial" panose="020B0604020202020204" pitchFamily="34" charset="0"/>
              </a:rPr>
              <a:t>Components</a:t>
            </a:r>
            <a:endParaRPr lang="ko-KR" altLang="en-US" sz="3200" b="1" dirty="0"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72A65C-1EBE-4D2B-B0B3-3CC4A3DB7738}"/>
              </a:ext>
            </a:extLst>
          </p:cNvPr>
          <p:cNvSpPr txBox="1"/>
          <p:nvPr/>
        </p:nvSpPr>
        <p:spPr>
          <a:xfrm>
            <a:off x="1350474" y="900671"/>
            <a:ext cx="7222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of a WASM binary</a:t>
            </a:r>
            <a:endParaRPr lang="ko-KR" altLang="en-US" sz="1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5ED035-ACE2-4FA8-A613-F74880949150}"/>
              </a:ext>
            </a:extLst>
          </p:cNvPr>
          <p:cNvSpPr txBox="1"/>
          <p:nvPr/>
        </p:nvSpPr>
        <p:spPr>
          <a:xfrm>
            <a:off x="8030192" y="3168457"/>
            <a:ext cx="1515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32 bit Integer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64 bit Integer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32 bit float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64 bit float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직사각형 28">
            <a:extLst>
              <a:ext uri="{FF2B5EF4-FFF2-40B4-BE49-F238E27FC236}">
                <a16:creationId xmlns:a16="http://schemas.microsoft.com/office/drawing/2014/main" id="{21EE19DD-A615-4C89-9392-C427955F8AD5}"/>
              </a:ext>
            </a:extLst>
          </p:cNvPr>
          <p:cNvSpPr/>
          <p:nvPr/>
        </p:nvSpPr>
        <p:spPr>
          <a:xfrm>
            <a:off x="8024338" y="2922451"/>
            <a:ext cx="28889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3E3BEA"/>
                </a:solidFill>
              </a:rPr>
              <a:t>4 datatypes</a:t>
            </a:r>
            <a:endParaRPr lang="ko-KR" altLang="en-US" sz="1400" dirty="0">
              <a:solidFill>
                <a:srgbClr val="3E3BEA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E40E96-6DD5-4A88-9553-2469B25B9E79}"/>
              </a:ext>
            </a:extLst>
          </p:cNvPr>
          <p:cNvSpPr txBox="1"/>
          <p:nvPr/>
        </p:nvSpPr>
        <p:spPr>
          <a:xfrm>
            <a:off x="1284574" y="4302108"/>
            <a:ext cx="287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first class citizen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Recurse, Call other functions but cannot nest functions</a:t>
            </a:r>
          </a:p>
        </p:txBody>
      </p:sp>
      <p:sp>
        <p:nvSpPr>
          <p:cNvPr id="41" name="직사각형 30">
            <a:extLst>
              <a:ext uri="{FF2B5EF4-FFF2-40B4-BE49-F238E27FC236}">
                <a16:creationId xmlns:a16="http://schemas.microsoft.com/office/drawing/2014/main" id="{6BFD91F0-EF01-4D1D-867E-32FF141C1BAA}"/>
              </a:ext>
            </a:extLst>
          </p:cNvPr>
          <p:cNvSpPr/>
          <p:nvPr/>
        </p:nvSpPr>
        <p:spPr>
          <a:xfrm>
            <a:off x="1278720" y="3822837"/>
            <a:ext cx="2888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7F2CFF"/>
                </a:solidFill>
              </a:rPr>
              <a:t>Takes in WASM values and returns WASM values</a:t>
            </a:r>
            <a:endParaRPr lang="ko-KR" altLang="en-US" sz="1400" dirty="0">
              <a:solidFill>
                <a:srgbClr val="7F2C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66A85D-BB90-4300-A873-00CF3C42F01F}"/>
              </a:ext>
            </a:extLst>
          </p:cNvPr>
          <p:cNvSpPr txBox="1"/>
          <p:nvPr/>
        </p:nvSpPr>
        <p:spPr>
          <a:xfrm>
            <a:off x="1284574" y="2310663"/>
            <a:ext cx="2879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Contains definitions for functions, local and global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be exported and imported</a:t>
            </a:r>
          </a:p>
        </p:txBody>
      </p:sp>
      <p:sp>
        <p:nvSpPr>
          <p:cNvPr id="45" name="직사각형 32">
            <a:extLst>
              <a:ext uri="{FF2B5EF4-FFF2-40B4-BE49-F238E27FC236}">
                <a16:creationId xmlns:a16="http://schemas.microsoft.com/office/drawing/2014/main" id="{F086F605-5ACB-4F0D-A725-16106F1549E2}"/>
              </a:ext>
            </a:extLst>
          </p:cNvPr>
          <p:cNvSpPr/>
          <p:nvPr/>
        </p:nvSpPr>
        <p:spPr>
          <a:xfrm>
            <a:off x="1278720" y="2064657"/>
            <a:ext cx="28889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3E89FC"/>
                </a:solidFill>
              </a:rPr>
              <a:t>Basic unit of WASM program</a:t>
            </a:r>
            <a:endParaRPr lang="ko-KR" altLang="en-US" sz="1400" dirty="0">
              <a:solidFill>
                <a:srgbClr val="3E89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54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906</TotalTime>
  <Words>660</Words>
  <Application>Microsoft Office PowerPoint</Application>
  <PresentationFormat>Widescreen</PresentationFormat>
  <Paragraphs>168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Oswald Medium</vt:lpstr>
      <vt:lpstr>Consolas</vt:lpstr>
      <vt:lpstr>Arial</vt:lpstr>
      <vt:lpstr>Calibri</vt:lpstr>
      <vt:lpstr>Roboto</vt:lpstr>
      <vt:lpstr>Roboto Medium</vt:lpstr>
      <vt:lpstr>Calibri Light</vt:lpstr>
      <vt:lpstr>Poppins Light</vt:lpstr>
      <vt:lpstr>Muli</vt:lpstr>
      <vt:lpstr>Office Theme</vt:lpstr>
      <vt:lpstr>INTRODUCTION, HISTORY, INSTRUCTION SET, SECURITY AND LIVE  DEMONSTRATION</vt:lpstr>
      <vt:lpstr>ROADMAP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midhun</dc:creator>
  <cp:lastModifiedBy>midhun</cp:lastModifiedBy>
  <cp:revision>78</cp:revision>
  <cp:lastPrinted>2020-09-02T14:10:30Z</cp:lastPrinted>
  <dcterms:created xsi:type="dcterms:W3CDTF">2020-08-27T14:21:41Z</dcterms:created>
  <dcterms:modified xsi:type="dcterms:W3CDTF">2020-09-05T13:18:23Z</dcterms:modified>
</cp:coreProperties>
</file>